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95"/>
  </p:notesMasterIdLst>
  <p:sldIdLst>
    <p:sldId id="256" r:id="rId2"/>
    <p:sldId id="257" r:id="rId3"/>
    <p:sldId id="258" r:id="rId4"/>
    <p:sldId id="360" r:id="rId5"/>
    <p:sldId id="361" r:id="rId6"/>
    <p:sldId id="362" r:id="rId7"/>
    <p:sldId id="363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324" r:id="rId16"/>
    <p:sldId id="325" r:id="rId17"/>
    <p:sldId id="272" r:id="rId18"/>
    <p:sldId id="326" r:id="rId19"/>
    <p:sldId id="340" r:id="rId20"/>
    <p:sldId id="341" r:id="rId21"/>
    <p:sldId id="358" r:id="rId22"/>
    <p:sldId id="342" r:id="rId23"/>
    <p:sldId id="343" r:id="rId24"/>
    <p:sldId id="345" r:id="rId25"/>
    <p:sldId id="348" r:id="rId26"/>
    <p:sldId id="346" r:id="rId27"/>
    <p:sldId id="347" r:id="rId28"/>
    <p:sldId id="349" r:id="rId29"/>
    <p:sldId id="350" r:id="rId30"/>
    <p:sldId id="352" r:id="rId31"/>
    <p:sldId id="353" r:id="rId32"/>
    <p:sldId id="351" r:id="rId33"/>
    <p:sldId id="354" r:id="rId34"/>
    <p:sldId id="355" r:id="rId35"/>
    <p:sldId id="357" r:id="rId36"/>
    <p:sldId id="368" r:id="rId37"/>
    <p:sldId id="367" r:id="rId38"/>
    <p:sldId id="369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333" r:id="rId51"/>
    <p:sldId id="285" r:id="rId52"/>
    <p:sldId id="286" r:id="rId53"/>
    <p:sldId id="287" r:id="rId54"/>
    <p:sldId id="327" r:id="rId55"/>
    <p:sldId id="328" r:id="rId56"/>
    <p:sldId id="329" r:id="rId57"/>
    <p:sldId id="330" r:id="rId58"/>
    <p:sldId id="288" r:id="rId59"/>
    <p:sldId id="289" r:id="rId60"/>
    <p:sldId id="331" r:id="rId61"/>
    <p:sldId id="332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310" r:id="rId79"/>
    <p:sldId id="311" r:id="rId80"/>
    <p:sldId id="312" r:id="rId81"/>
    <p:sldId id="313" r:id="rId82"/>
    <p:sldId id="314" r:id="rId83"/>
    <p:sldId id="315" r:id="rId84"/>
    <p:sldId id="316" r:id="rId85"/>
    <p:sldId id="317" r:id="rId86"/>
    <p:sldId id="318" r:id="rId87"/>
    <p:sldId id="319" r:id="rId88"/>
    <p:sldId id="321" r:id="rId89"/>
    <p:sldId id="322" r:id="rId90"/>
    <p:sldId id="364" r:id="rId91"/>
    <p:sldId id="365" r:id="rId92"/>
    <p:sldId id="366" r:id="rId93"/>
    <p:sldId id="273" r:id="rId94"/>
  </p:sldIdLst>
  <p:sldSz cx="9144000" cy="6858000" type="screen4x3"/>
  <p:notesSz cx="7099300" cy="10234613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8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69" d="100"/>
          <a:sy n="69" d="100"/>
        </p:scale>
        <p:origin x="110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w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1500A-7E51-457D-B860-D9B5B14CD463}" type="datetimeFigureOut">
              <a:rPr lang="pt-BR" smtClean="0"/>
              <a:t>10/07/2022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AA03-8E43-4124-8735-C5A7BCA8D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78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226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145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254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57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498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282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162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401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883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117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3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176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976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975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515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130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322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5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634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97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905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30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303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518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632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545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1085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658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104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0098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5933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0699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47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0337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9065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8662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186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6707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2933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802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406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1668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1478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584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1403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8945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6316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656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0011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653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7312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1384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3235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1472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04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8544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5638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1842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1443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4589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8292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3604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79369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19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0299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58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14268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24947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4312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73811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72185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1875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74476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9979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4872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64426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0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6250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9440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55336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88868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023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AA03-8E43-4124-8735-C5A7BCA8DA9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59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E866-6BCA-4691-BE92-C5ED7ED34CB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D2EAF-33D7-4DF3-BC94-F3310B8D5C9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0E4F5-FC37-4F29-A366-EDD43E30636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9BE49-E490-4059-957C-78E2CBD8AA9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3D6A-DEC1-415E-A32F-6E3E1659CB0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9877-93E9-4724-8B24-9F5DE2CA150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FBE8-B907-4A56-BDDA-08930C931CE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F75E-1625-407D-AC23-CC7EA33EE14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D6768-98D8-4B72-BF61-628DA3472C7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58079-A8E2-4A92-9257-63EB1A9EF3D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27E7-A1FA-453E-9E90-E0FF5DE60FE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81F9-B80D-4197-8676-B3F5020DBB6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0570-0131-45EA-9CDB-27FC5CF8104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9FEB9-44B1-4BF9-BB05-8FF8BBBAF82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0E6C3F5-0E7C-4920-A594-B148557D186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578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8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8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8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9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9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9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9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9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9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9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79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0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0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0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0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0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0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0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0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0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1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1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1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1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1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81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40" r:id="rId12"/>
    <p:sldLayoutId id="2147483841" r:id="rId13"/>
    <p:sldLayoutId id="214748384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5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6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9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0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22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23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5.png"/><Relationship Id="rId4" Type="http://schemas.openxmlformats.org/officeDocument/2006/relationships/oleObject" Target="../embeddings/oleObject24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BIOSTATÍSTICA</a:t>
            </a:r>
          </a:p>
        </p:txBody>
      </p:sp>
      <p:sp>
        <p:nvSpPr>
          <p:cNvPr id="24579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DELINEAMENTO EM BLOCOS AO ACASO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0E866-6BCA-4691-BE92-C5ED7ED34CB9}" type="slidenum">
              <a:rPr lang="pt-BR" altLang="en-US" smtClean="0"/>
              <a:pPr>
                <a:defRPr/>
              </a:pPr>
              <a:t>1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DELINEAMENTO EM BLOCOS AO ACASO: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600" smtClean="0"/>
              <a:t>RANDOMIZED COMPLETE BLOCK DESIGN.</a:t>
            </a:r>
          </a:p>
          <a:p>
            <a:pPr eaLnBrk="1" hangingPunct="1"/>
            <a:r>
              <a:rPr lang="pt-BR" sz="2600" smtClean="0"/>
              <a:t>PRINCIPAL RESTRIÇÃO: DENTRO DE CADA BLOCO DEVE ESTAR UMA RÉPLICA DE CADA TRATAMENTO.</a:t>
            </a:r>
          </a:p>
          <a:p>
            <a:pPr eaLnBrk="1" hangingPunct="1"/>
            <a:r>
              <a:rPr lang="pt-BR" sz="2600" smtClean="0"/>
              <a:t>AS CONDIÇÕES INTERNAS DE CADA BLOCO DEVEM SER HOMOGÊNEAS.</a:t>
            </a:r>
          </a:p>
          <a:p>
            <a:pPr eaLnBrk="1" hangingPunct="1"/>
            <a:r>
              <a:rPr lang="pt-BR" sz="2600" smtClean="0"/>
              <a:t>QUANDO FOR POSSÍVEL UTILIZAR ESTE DELINEAMENTO DÊ PREFERÊNCIA EM  RELAÇÃO AO INTEIRAMENTE AO ACASO.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10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EXEMPLO: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411663"/>
          </a:xfrm>
        </p:spPr>
        <p:txBody>
          <a:bodyPr/>
          <a:lstStyle/>
          <a:p>
            <a:pPr eaLnBrk="1" hangingPunct="1"/>
            <a:r>
              <a:rPr lang="pt-BR" sz="2600" smtClean="0"/>
              <a:t>SE ESTAMOS COLETANDO DADOS EM UM EXPERIMENTO INSTALADO EM UM LABORATÓRIO SURGEM DUAS POSSIBILIDADES PARA A COLETA DESSES DADOS:</a:t>
            </a:r>
          </a:p>
          <a:p>
            <a:pPr eaLnBrk="1" hangingPunct="1"/>
            <a:r>
              <a:rPr lang="pt-BR" sz="2600" smtClean="0"/>
              <a:t>A) COLETAR UMA RÉPLICA OU BLOCO POR DIA;</a:t>
            </a:r>
          </a:p>
          <a:p>
            <a:pPr eaLnBrk="1" hangingPunct="1"/>
            <a:r>
              <a:rPr lang="pt-BR" sz="2600" smtClean="0"/>
              <a:t>B) POR FACILIDADE, COLETAR TODAS AS UNIDADES EXPERIMENTAIS DE CADA TRATAMENTO POR DIA.</a:t>
            </a:r>
          </a:p>
          <a:p>
            <a:pPr eaLnBrk="1" hangingPunct="1"/>
            <a:r>
              <a:rPr lang="pt-BR" sz="2600" smtClean="0"/>
              <a:t>QUAL A ALTERNATIVA MAIS INDICADA?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11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ANÁLISE ESTATÍSTICA: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804863" y="1927225"/>
          <a:ext cx="7461250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ção" r:id="rId4" imgW="2590560" imgH="1371600" progId="Equation.3">
                  <p:embed/>
                </p:oleObj>
              </mc:Choice>
              <mc:Fallback>
                <p:oleObj name="Equação" r:id="rId4" imgW="2590560" imgH="1371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1927225"/>
                        <a:ext cx="7461250" cy="394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12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TESTE DE HIPÓTESE: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827088" y="2349500"/>
            <a:ext cx="77057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4000"/>
              <a:t>H</a:t>
            </a:r>
            <a:r>
              <a:rPr lang="pt-BR" sz="4000" baseline="-25000"/>
              <a:t>0 </a:t>
            </a:r>
            <a:r>
              <a:rPr lang="pt-BR" sz="4000"/>
              <a:t>: t</a:t>
            </a:r>
            <a:r>
              <a:rPr lang="pt-BR" sz="4000" baseline="-25000"/>
              <a:t>1 </a:t>
            </a:r>
            <a:r>
              <a:rPr lang="pt-BR" sz="4000"/>
              <a:t>= t</a:t>
            </a:r>
            <a:r>
              <a:rPr lang="pt-BR" sz="4000" baseline="-25000"/>
              <a:t>2 </a:t>
            </a:r>
            <a:r>
              <a:rPr lang="pt-BR" sz="4000"/>
              <a:t>=..... = t</a:t>
            </a:r>
            <a:r>
              <a:rPr lang="pt-BR" sz="4000" baseline="-25000"/>
              <a:t>a</a:t>
            </a:r>
            <a:r>
              <a:rPr lang="pt-BR" sz="4000"/>
              <a:t> </a:t>
            </a:r>
          </a:p>
          <a:p>
            <a:pPr algn="l">
              <a:spcBef>
                <a:spcPct val="50000"/>
              </a:spcBef>
            </a:pPr>
            <a:r>
              <a:rPr lang="pt-BR" sz="4000"/>
              <a:t>H</a:t>
            </a:r>
            <a:r>
              <a:rPr lang="pt-BR" sz="4000" baseline="-25000"/>
              <a:t>A </a:t>
            </a:r>
            <a:r>
              <a:rPr lang="pt-BR" sz="4000"/>
              <a:t>: pelo menos dois tratamentos diferem entre si.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13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2238"/>
            <a:ext cx="8208962" cy="1295400"/>
          </a:xfrm>
        </p:spPr>
        <p:txBody>
          <a:bodyPr/>
          <a:lstStyle/>
          <a:p>
            <a:pPr eaLnBrk="1" hangingPunct="1"/>
            <a:r>
              <a:rPr lang="pt-BR" smtClean="0"/>
              <a:t>EFICIÊNCIA RELATIVA (ER) (FISHER – 1947)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258888" y="1916113"/>
          <a:ext cx="60960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3314520" imgH="1041120" progId="Equation.3">
                  <p:embed/>
                </p:oleObj>
              </mc:Choice>
              <mc:Fallback>
                <p:oleObj name="Equation" r:id="rId4" imgW="3314520" imgH="1041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916113"/>
                        <a:ext cx="6096000" cy="191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323850" y="3429000"/>
            <a:ext cx="849788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b="1"/>
              <a:t>ER = eficiência relativa do delineamento em blocos em relação ao inteiramente ao acaso (%)</a:t>
            </a:r>
          </a:p>
          <a:p>
            <a:pPr algn="l">
              <a:spcBef>
                <a:spcPct val="50000"/>
              </a:spcBef>
            </a:pPr>
            <a:r>
              <a:rPr lang="pt-BR" b="1"/>
              <a:t>f</a:t>
            </a:r>
            <a:r>
              <a:rPr lang="pt-BR" b="1" baseline="-25000"/>
              <a:t>1</a:t>
            </a:r>
            <a:r>
              <a:rPr lang="pt-BR" b="1"/>
              <a:t> = g.l. resíduo para o delineamento em blocos ao acaso</a:t>
            </a:r>
          </a:p>
          <a:p>
            <a:pPr algn="l">
              <a:spcBef>
                <a:spcPct val="50000"/>
              </a:spcBef>
            </a:pPr>
            <a:r>
              <a:rPr lang="pt-BR" b="1"/>
              <a:t>f</a:t>
            </a:r>
            <a:r>
              <a:rPr lang="pt-BR" b="1" baseline="-25000"/>
              <a:t>2</a:t>
            </a:r>
            <a:r>
              <a:rPr lang="pt-BR" b="1"/>
              <a:t> = g.l. resíduo para o delineamento inteiramente ao acaso</a:t>
            </a:r>
          </a:p>
          <a:p>
            <a:pPr algn="l">
              <a:spcBef>
                <a:spcPct val="50000"/>
              </a:spcBef>
            </a:pPr>
            <a:r>
              <a:rPr lang="pt-BR" b="1"/>
              <a:t>QMRi = quadrado médio do resíduo do delineamento inteiramente ao acaso</a:t>
            </a:r>
          </a:p>
          <a:p>
            <a:pPr algn="l">
              <a:spcBef>
                <a:spcPct val="50000"/>
              </a:spcBef>
            </a:pPr>
            <a:r>
              <a:rPr lang="pt-BR" b="1"/>
              <a:t>QMRb = quadrado médio do resíduo do delineamento em blocos ao acaso. </a:t>
            </a:r>
          </a:p>
          <a:p>
            <a:pPr algn="l">
              <a:spcBef>
                <a:spcPct val="50000"/>
              </a:spcBef>
            </a:pPr>
            <a:endParaRPr lang="pt-BR" b="1"/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4140200" y="6092825"/>
            <a:ext cx="3817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/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5795963" y="6092825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b="1" i="1"/>
              <a:t>COCHRAN e COX (1957)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14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ângulo 3"/>
          <p:cNvSpPr>
            <a:spLocks noChangeArrowheads="1"/>
          </p:cNvSpPr>
          <p:nvPr/>
        </p:nvSpPr>
        <p:spPr bwMode="auto">
          <a:xfrm>
            <a:off x="1000125" y="1714500"/>
            <a:ext cx="57864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b="1" dirty="0" smtClean="0"/>
              <a:t>DATA </a:t>
            </a:r>
            <a:r>
              <a:rPr lang="pt-BR" b="1" dirty="0"/>
              <a:t>RAC1;</a:t>
            </a:r>
          </a:p>
          <a:p>
            <a:pPr algn="l"/>
            <a:r>
              <a:rPr lang="pt-BR" dirty="0"/>
              <a:t>INPUT PROLE RACAO1 RACAO2 RACAO3 RACAO4;</a:t>
            </a:r>
          </a:p>
          <a:p>
            <a:pPr algn="l"/>
            <a:r>
              <a:rPr lang="pt-BR" dirty="0"/>
              <a:t>DATALINES;</a:t>
            </a:r>
          </a:p>
          <a:p>
            <a:pPr algn="l"/>
            <a:r>
              <a:rPr lang="pt-BR" dirty="0"/>
              <a:t> 1  15.77  22.98  36.35  52.62</a:t>
            </a:r>
          </a:p>
          <a:p>
            <a:pPr algn="l"/>
            <a:r>
              <a:rPr lang="pt-BR" dirty="0"/>
              <a:t> 2  43.51  12.40  31.67  44.27</a:t>
            </a:r>
          </a:p>
          <a:p>
            <a:pPr algn="l"/>
            <a:r>
              <a:rPr lang="pt-BR" dirty="0"/>
              <a:t> 3  17.74  27.95  49.64  35.27</a:t>
            </a:r>
          </a:p>
          <a:p>
            <a:pPr algn="l"/>
            <a:r>
              <a:rPr lang="pt-BR" dirty="0"/>
              <a:t> 4  29.89  25.55  39.85  46.60</a:t>
            </a:r>
          </a:p>
          <a:p>
            <a:pPr algn="l"/>
            <a:r>
              <a:rPr lang="pt-BR" dirty="0"/>
              <a:t> 5  24.17  17.46  40.38  54.17</a:t>
            </a:r>
          </a:p>
          <a:p>
            <a:pPr algn="l"/>
            <a:r>
              <a:rPr lang="pt-BR" dirty="0"/>
              <a:t>;;;</a:t>
            </a:r>
          </a:p>
        </p:txBody>
      </p:sp>
      <p:sp>
        <p:nvSpPr>
          <p:cNvPr id="34819" name="CaixaDeTexto 4"/>
          <p:cNvSpPr txBox="1">
            <a:spLocks noChangeArrowheads="1"/>
          </p:cNvSpPr>
          <p:nvPr/>
        </p:nvSpPr>
        <p:spPr bwMode="auto">
          <a:xfrm>
            <a:off x="642938" y="357188"/>
            <a:ext cx="6929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Times New Roman" pitchFamily="18" charset="0"/>
                <a:cs typeface="Times New Roman" pitchFamily="18" charset="0"/>
              </a:rPr>
              <a:t>Exercício: Com os dados abaixo fazer um programa SAS para analisar o experimento em Blocos Casualisados</a:t>
            </a:r>
          </a:p>
        </p:txBody>
      </p:sp>
      <p:sp>
        <p:nvSpPr>
          <p:cNvPr id="34820" name="CaixaDeTexto 5"/>
          <p:cNvSpPr txBox="1">
            <a:spLocks noChangeArrowheads="1"/>
          </p:cNvSpPr>
          <p:nvPr/>
        </p:nvSpPr>
        <p:spPr bwMode="auto">
          <a:xfrm>
            <a:off x="642938" y="4786313"/>
            <a:ext cx="7643812" cy="17541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/>
              <a:t>Teste normalidade e homogeneidade das variâncias.</a:t>
            </a:r>
          </a:p>
          <a:p>
            <a:pPr algn="l"/>
            <a:r>
              <a:rPr lang="pt-BR"/>
              <a:t>PROC GLM DATA=.....;</a:t>
            </a:r>
          </a:p>
          <a:p>
            <a:pPr algn="l"/>
            <a:r>
              <a:rPr lang="pt-BR"/>
              <a:t>CLASS PROLE RACAO;</a:t>
            </a:r>
          </a:p>
          <a:p>
            <a:pPr algn="l"/>
            <a:r>
              <a:rPr lang="pt-BR"/>
              <a:t>MODEL GANHO = PROLE RACAO;</a:t>
            </a:r>
          </a:p>
          <a:p>
            <a:pPr algn="l"/>
            <a:r>
              <a:rPr lang="pt-BR"/>
              <a:t>MEANS RACAO / TUKEY LINES;</a:t>
            </a:r>
          </a:p>
          <a:p>
            <a:pPr algn="l"/>
            <a:r>
              <a:rPr lang="pt-BR"/>
              <a:t>RUN;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15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428875" y="1714500"/>
          <a:ext cx="4048125" cy="963930"/>
        </p:xfrm>
        <a:graphic>
          <a:graphicData uri="http://schemas.openxmlformats.org/drawingml/2006/table">
            <a:tbl>
              <a:tblPr/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Source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DF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Sum of Squares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Mean Square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 Value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 &gt; F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Model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2084.666390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297.809484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3.47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0.0284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1028.544330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85.712027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Corrected Total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3113.210720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286125" y="3571875"/>
          <a:ext cx="2462530" cy="1805178"/>
        </p:xfrm>
        <a:graphic>
          <a:graphicData uri="http://schemas.openxmlformats.org/drawingml/2006/table">
            <a:tbl>
              <a:tblPr/>
              <a:tblGrid>
                <a:gridCol w="59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Means with the same letter are not significantly different.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Tukey Grouping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Mean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RACAO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46.586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39.578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26.216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21.268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936" name="CaixaDeTexto 3"/>
          <p:cNvSpPr txBox="1">
            <a:spLocks noChangeArrowheads="1"/>
          </p:cNvSpPr>
          <p:nvPr/>
        </p:nvSpPr>
        <p:spPr bwMode="auto">
          <a:xfrm>
            <a:off x="1857375" y="500063"/>
            <a:ext cx="5429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latin typeface="Times New Roman" pitchFamily="18" charset="0"/>
                <a:cs typeface="Times New Roman" pitchFamily="18" charset="0"/>
              </a:rPr>
              <a:t>RESULTADO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16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EFICIÊNCIA RELATIVA (exemplo)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050925" y="2060575"/>
          <a:ext cx="69342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ção" r:id="rId4" imgW="2234880" imgH="419040" progId="Equation.3">
                  <p:embed/>
                </p:oleObj>
              </mc:Choice>
              <mc:Fallback>
                <p:oleObj name="Equação" r:id="rId4" imgW="223488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2060575"/>
                        <a:ext cx="693420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684213" y="4005263"/>
            <a:ext cx="7056437" cy="17541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/>
              <a:t>ISTO SIGNIFICA QUE O DELINEAMENTO EM BLOCOS AO ACASO É CERCA DE 2 VEZES MAIS EFICIENTE QUE O INTEIRAMENTE AO ACASO, OU SEJA, SE ESTE EXPERIMENTO FOSSE DELINEADO COMO INTEIRAMENTE AO ACASO, NECESSITARÍAMOS DE NO MÍNIMO 10 PROLES, EM VEZ DE 5.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17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Exercício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>
                <a:latin typeface="Times New Roman" pitchFamily="18" charset="0"/>
                <a:cs typeface="Times New Roman" pitchFamily="18" charset="0"/>
              </a:rPr>
              <a:t>Um pesquisador deseja estudar camuflagem de sementes de Trigo através do tratamento com corantes inertes. Para tanto, em um viveiro de pássaros selvagens com 85 aves, colocou 10 pratos com 6 compartimentos cada. Em cada compartimento colocou 100 gramas de sementes de trigo tratadas com os seguintes corantes: 1- Marron; 2- Azul; 3- Verde; 4- Vermelho; 5- Amarelo e 6 – Sem tratamento. Após 5 dias coletou os pratos e pesou a quantidade de sementes remanescente em cada compartimento. Os dados estão no arquivo CAMUFLAGEM_SEMENTES.xls, na página da disciplina. Utilize o Proc Format assim como o comando Format nos procedimentos utilizados.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18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não paramétrico de Friedman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correspondente não paramétrico a análise de variância de delineamentos em blocos </a:t>
            </a:r>
            <a:r>
              <a:rPr lang="pt-BR" dirty="0" err="1" smtClean="0"/>
              <a:t>casualisados</a:t>
            </a:r>
            <a:r>
              <a:rPr lang="pt-BR" dirty="0" smtClean="0"/>
              <a:t> é o Teste de Friedman.</a:t>
            </a:r>
            <a:endParaRPr lang="pt-BR" dirty="0"/>
          </a:p>
        </p:txBody>
      </p:sp>
      <p:pic>
        <p:nvPicPr>
          <p:cNvPr id="19460" name="Picture 4" descr="http://upload.wikimedia.org/wikipedia/commons/thumb/2/20/Portrait_of_Milton_Friedman.jpg/800px-Portrait_of_Milton_Fried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70476"/>
            <a:ext cx="2448272" cy="30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779912" y="3870232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Georgia" panose="02040502050405020303" pitchFamily="18" charset="0"/>
              </a:rPr>
              <a:t>Nasceu em Nova York em 1912 e faleceu em São Francisco em 2006. Foi um economista, estatístico e escritor norte-americano que lecionou na Universidade de Chicago por mais de três décadas. Recebeu o Premio Nobel de Economia em 1976.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19</a:t>
            </a:fld>
            <a:endParaRPr lang="pt-BR" alt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039549" y="641491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Milton Friedman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0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PREMISSAS PARA O USO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PRATICAMENTE IMPOSSÍVEL CONTROLAR TODOS OS FATORES QUE INFLUENCIAM UM EXPERIMENTO.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EXPERIMENTOS DE CAMPO SÃO AINDA MAIS DIFÍCEIS DE CONTROLAR (EFEITO DO LOCAL, CLIMA, E OUTROS FATORES EXTERNOS).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PLANEJAMENTO ENTÃO DEVE SER CUIDADOSO E DEVEMOS USAR TODAS AS FERRAMENTAS QUE OS ESTATÍSTICOS NOS COLOCAM A DISPOSIÇÃO.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O IMPORTANTE É CONSEGUIRMOS DETECTAR OS EFEITOS DESEJADOS (FAZER UM TESTE DE HIPÓTESE COM BAIXO ERRO EXPERIMENTAL).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2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728557"/>
              </p:ext>
            </p:extLst>
          </p:nvPr>
        </p:nvGraphicFramePr>
        <p:xfrm>
          <a:off x="2339752" y="5229200"/>
          <a:ext cx="420528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4" imgW="1422360" imgH="342720" progId="Equation.3">
                  <p:embed/>
                </p:oleObj>
              </mc:Choice>
              <mc:Fallback>
                <p:oleObj name="Equation" r:id="rId4" imgW="14223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229200"/>
                        <a:ext cx="4205288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65137" y="-171400"/>
            <a:ext cx="7543800" cy="1295400"/>
          </a:xfrm>
        </p:spPr>
        <p:txBody>
          <a:bodyPr/>
          <a:lstStyle/>
          <a:p>
            <a:r>
              <a:rPr lang="pt-BR" dirty="0" smtClean="0"/>
              <a:t>Teste de Friedman.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429817"/>
          </a:xfrm>
        </p:spPr>
        <p:txBody>
          <a:bodyPr/>
          <a:lstStyle/>
          <a:p>
            <a:r>
              <a:rPr lang="pt-BR" sz="2800" dirty="0" smtClean="0">
                <a:latin typeface="Georgia" panose="02040502050405020303" pitchFamily="18" charset="0"/>
              </a:rPr>
              <a:t>Ordenar as observações da variável em estudo dentro de cada bloco de 1 a k. As observações empatadas são atribuídos valores médios das ordens que foram atribuídas se não estivessem empatados.</a:t>
            </a:r>
          </a:p>
          <a:p>
            <a:r>
              <a:rPr lang="pt-BR" sz="2800" dirty="0" smtClean="0">
                <a:latin typeface="Georgia" panose="02040502050405020303" pitchFamily="18" charset="0"/>
              </a:rPr>
              <a:t>Calcular em seguida o valor de </a:t>
            </a:r>
          </a:p>
          <a:p>
            <a:pPr lvl="1"/>
            <a:r>
              <a:rPr lang="pt-BR" sz="2400" dirty="0" smtClean="0">
                <a:latin typeface="Georgia" panose="02040502050405020303" pitchFamily="18" charset="0"/>
              </a:rPr>
              <a:t>T</a:t>
            </a:r>
            <a:r>
              <a:rPr lang="pt-BR" sz="2400" baseline="-25000" dirty="0" smtClean="0">
                <a:latin typeface="Georgia" panose="02040502050405020303" pitchFamily="18" charset="0"/>
              </a:rPr>
              <a:t>i</a:t>
            </a:r>
            <a:r>
              <a:rPr lang="pt-BR" sz="2400" dirty="0" smtClean="0">
                <a:latin typeface="Georgia" panose="02040502050405020303" pitchFamily="18" charset="0"/>
              </a:rPr>
              <a:t> = soma das ordens para o tratamento i, i=1,2, ...., k.</a:t>
            </a:r>
          </a:p>
          <a:p>
            <a:r>
              <a:rPr lang="pt-BR" sz="2800" dirty="0" smtClean="0">
                <a:latin typeface="Georgia" panose="02040502050405020303" pitchFamily="18" charset="0"/>
              </a:rPr>
              <a:t>Calcular o valor do teste e comparar com a tabela</a:t>
            </a:r>
            <a:endParaRPr lang="pt-BR" sz="2800" dirty="0">
              <a:latin typeface="Georgia" panose="02040502050405020303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20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530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do valor do teste de Friedman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21</a:t>
            </a:fld>
            <a:endParaRPr lang="pt-BR" altLang="en-US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196285"/>
              </p:ext>
            </p:extLst>
          </p:nvPr>
        </p:nvGraphicFramePr>
        <p:xfrm>
          <a:off x="899592" y="1938091"/>
          <a:ext cx="2941638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Planilha" r:id="rId4" imgW="1790790" imgH="819058" progId="Excel.Sheet.8">
                  <p:embed/>
                </p:oleObj>
              </mc:Choice>
              <mc:Fallback>
                <p:oleObj name="Planilha" r:id="rId4" imgW="1790790" imgH="8190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38091"/>
                        <a:ext cx="2941638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096536"/>
              </p:ext>
            </p:extLst>
          </p:nvPr>
        </p:nvGraphicFramePr>
        <p:xfrm>
          <a:off x="2347912" y="3881313"/>
          <a:ext cx="420528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6" imgW="1422360" imgH="342720" progId="Equation.3">
                  <p:embed/>
                </p:oleObj>
              </mc:Choice>
              <mc:Fallback>
                <p:oleObj name="Equation" r:id="rId6" imgW="14223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2" y="3881313"/>
                        <a:ext cx="4205288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55352"/>
              </p:ext>
            </p:extLst>
          </p:nvPr>
        </p:nvGraphicFramePr>
        <p:xfrm>
          <a:off x="5067300" y="1938091"/>
          <a:ext cx="2933700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Planilha" r:id="rId8" imgW="1790790" imgH="981167" progId="Excel.Sheet.8">
                  <p:embed/>
                </p:oleObj>
              </mc:Choice>
              <mc:Fallback>
                <p:oleObj name="Planilha" r:id="rId8" imgW="1790790" imgH="9811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1938091"/>
                        <a:ext cx="2933700" cy="16049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00392" y="317372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= 24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35696" y="530120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latin typeface="Georgia" panose="02040502050405020303" pitchFamily="18" charset="0"/>
              </a:rPr>
              <a:t>F</a:t>
            </a:r>
            <a:r>
              <a:rPr lang="pt-BR" sz="2400" b="1" baseline="-25000" dirty="0" err="1" smtClean="0">
                <a:latin typeface="Georgia" panose="02040502050405020303" pitchFamily="18" charset="0"/>
              </a:rPr>
              <a:t>r</a:t>
            </a:r>
            <a:r>
              <a:rPr lang="pt-BR" sz="2400" b="1" dirty="0" smtClean="0">
                <a:latin typeface="Georgia" panose="02040502050405020303" pitchFamily="18" charset="0"/>
              </a:rPr>
              <a:t> tem distribuição de </a:t>
            </a:r>
            <a:r>
              <a:rPr lang="el-GR" sz="2400" b="1" dirty="0" smtClean="0">
                <a:latin typeface="Georgia" panose="02040502050405020303" pitchFamily="18" charset="0"/>
              </a:rPr>
              <a:t>χ</a:t>
            </a:r>
            <a:r>
              <a:rPr lang="pt-BR" sz="2400" b="1" baseline="30000" dirty="0" smtClean="0">
                <a:latin typeface="Georgia" panose="02040502050405020303" pitchFamily="18" charset="0"/>
              </a:rPr>
              <a:t>2</a:t>
            </a:r>
            <a:r>
              <a:rPr lang="pt-BR" sz="2400" b="1" dirty="0" smtClean="0">
                <a:latin typeface="Georgia" panose="02040502050405020303" pitchFamily="18" charset="0"/>
              </a:rPr>
              <a:t> com (k-1) </a:t>
            </a:r>
            <a:r>
              <a:rPr lang="pt-BR" sz="2400" b="1" dirty="0" err="1" smtClean="0">
                <a:latin typeface="Georgia" panose="02040502050405020303" pitchFamily="18" charset="0"/>
              </a:rPr>
              <a:t>gl</a:t>
            </a:r>
            <a:endParaRPr lang="pt-BR" sz="2400" b="1" dirty="0">
              <a:latin typeface="Georgia" panose="02040502050405020303" pitchFamily="18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2339752" y="3861048"/>
            <a:ext cx="4213448" cy="108012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de Friedman no 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11662"/>
          </a:xfrm>
        </p:spPr>
        <p:txBody>
          <a:bodyPr/>
          <a:lstStyle/>
          <a:p>
            <a:r>
              <a:rPr lang="pt-BR" sz="2400" dirty="0" smtClean="0">
                <a:latin typeface="Georgia" panose="02040502050405020303" pitchFamily="18" charset="0"/>
              </a:rPr>
              <a:t>O teste de Friedman é idêntico a análise de variância do teste estatístico CMH (</a:t>
            </a:r>
            <a:r>
              <a:rPr lang="pt-BR" sz="2400" dirty="0" err="1" smtClean="0">
                <a:latin typeface="Georgia" panose="02040502050405020303" pitchFamily="18" charset="0"/>
              </a:rPr>
              <a:t>Cochran</a:t>
            </a:r>
            <a:r>
              <a:rPr lang="pt-BR" sz="2400" dirty="0" smtClean="0">
                <a:latin typeface="Georgia" panose="02040502050405020303" pitchFamily="18" charset="0"/>
              </a:rPr>
              <a:t>-Mantel-</a:t>
            </a:r>
            <a:r>
              <a:rPr lang="pt-BR" sz="2400" dirty="0" err="1" smtClean="0">
                <a:latin typeface="Georgia" panose="02040502050405020303" pitchFamily="18" charset="0"/>
              </a:rPr>
              <a:t>Haenszel</a:t>
            </a:r>
            <a:r>
              <a:rPr lang="pt-BR" sz="2400" dirty="0" smtClean="0">
                <a:latin typeface="Georgia" panose="02040502050405020303" pitchFamily="18" charset="0"/>
              </a:rPr>
              <a:t>), quando a análise usa ordens (ordena os dados). (SCORES=RANK).</a:t>
            </a:r>
          </a:p>
          <a:p>
            <a:r>
              <a:rPr lang="pt-BR" sz="2400" dirty="0" smtClean="0">
                <a:latin typeface="Georgia" panose="02040502050405020303" pitchFamily="18" charset="0"/>
              </a:rPr>
              <a:t>Tiramos um exemplo do livro de </a:t>
            </a:r>
            <a:r>
              <a:rPr lang="pt-BR" sz="2400" dirty="0" err="1" smtClean="0">
                <a:latin typeface="Georgia" panose="02040502050405020303" pitchFamily="18" charset="0"/>
              </a:rPr>
              <a:t>Lehmann</a:t>
            </a:r>
            <a:r>
              <a:rPr lang="pt-BR" sz="2400" dirty="0" smtClean="0">
                <a:latin typeface="Georgia" panose="02040502050405020303" pitchFamily="18" charset="0"/>
              </a:rPr>
              <a:t>, 1975, p. 264.</a:t>
            </a:r>
          </a:p>
          <a:p>
            <a:r>
              <a:rPr lang="pt-BR" sz="2400" dirty="0" err="1" smtClean="0">
                <a:latin typeface="Georgia" panose="02040502050405020303" pitchFamily="18" charset="0"/>
              </a:rPr>
              <a:t>Lehmann</a:t>
            </a:r>
            <a:r>
              <a:rPr lang="pt-BR" sz="2400" dirty="0" smtClean="0">
                <a:latin typeface="Georgia" panose="02040502050405020303" pitchFamily="18" charset="0"/>
              </a:rPr>
              <a:t>, Erich L. (1975) </a:t>
            </a:r>
            <a:r>
              <a:rPr lang="pt-BR" sz="2400" dirty="0" err="1" smtClean="0">
                <a:latin typeface="Georgia" panose="02040502050405020303" pitchFamily="18" charset="0"/>
              </a:rPr>
              <a:t>Nonparametrics</a:t>
            </a:r>
            <a:r>
              <a:rPr lang="pt-BR" sz="2400" dirty="0" smtClean="0">
                <a:latin typeface="Georgia" panose="02040502050405020303" pitchFamily="18" charset="0"/>
              </a:rPr>
              <a:t>: </a:t>
            </a:r>
            <a:r>
              <a:rPr lang="pt-BR" sz="2400" dirty="0" err="1">
                <a:latin typeface="Georgia" panose="02040502050405020303" pitchFamily="18" charset="0"/>
              </a:rPr>
              <a:t>S</a:t>
            </a:r>
            <a:r>
              <a:rPr lang="pt-BR" sz="2400" dirty="0" err="1" smtClean="0">
                <a:latin typeface="Georgia" panose="02040502050405020303" pitchFamily="18" charset="0"/>
              </a:rPr>
              <a:t>tatistical</a:t>
            </a:r>
            <a:r>
              <a:rPr lang="pt-BR" sz="2400" dirty="0" smtClean="0">
                <a:latin typeface="Georgia" panose="02040502050405020303" pitchFamily="18" charset="0"/>
              </a:rPr>
              <a:t> </a:t>
            </a:r>
            <a:r>
              <a:rPr lang="pt-BR" sz="2400" dirty="0" err="1" smtClean="0">
                <a:latin typeface="Georgia" panose="02040502050405020303" pitchFamily="18" charset="0"/>
              </a:rPr>
              <a:t>Methods</a:t>
            </a:r>
            <a:r>
              <a:rPr lang="pt-BR" sz="2400" dirty="0" smtClean="0">
                <a:latin typeface="Georgia" panose="02040502050405020303" pitchFamily="18" charset="0"/>
              </a:rPr>
              <a:t> </a:t>
            </a:r>
            <a:r>
              <a:rPr lang="pt-BR" sz="2400" dirty="0" err="1" smtClean="0">
                <a:latin typeface="Georgia" panose="02040502050405020303" pitchFamily="18" charset="0"/>
              </a:rPr>
              <a:t>Based</a:t>
            </a:r>
            <a:r>
              <a:rPr lang="pt-BR" sz="2400" dirty="0" smtClean="0">
                <a:latin typeface="Georgia" panose="02040502050405020303" pitchFamily="18" charset="0"/>
              </a:rPr>
              <a:t> </a:t>
            </a:r>
            <a:r>
              <a:rPr lang="pt-BR" sz="2400" dirty="0" err="1" smtClean="0">
                <a:latin typeface="Georgia" panose="02040502050405020303" pitchFamily="18" charset="0"/>
              </a:rPr>
              <a:t>on</a:t>
            </a:r>
            <a:r>
              <a:rPr lang="pt-BR" sz="2400" dirty="0" smtClean="0">
                <a:latin typeface="Georgia" panose="02040502050405020303" pitchFamily="18" charset="0"/>
              </a:rPr>
              <a:t> </a:t>
            </a:r>
            <a:r>
              <a:rPr lang="pt-BR" sz="2400" dirty="0" err="1" smtClean="0">
                <a:latin typeface="Georgia" panose="02040502050405020303" pitchFamily="18" charset="0"/>
              </a:rPr>
              <a:t>Ranks</a:t>
            </a:r>
            <a:r>
              <a:rPr lang="pt-BR" sz="2400" dirty="0" smtClean="0">
                <a:latin typeface="Georgia" panose="02040502050405020303" pitchFamily="18" charset="0"/>
              </a:rPr>
              <a:t>. São Francisco, </a:t>
            </a:r>
            <a:r>
              <a:rPr lang="pt-BR" sz="2400" dirty="0" err="1" smtClean="0">
                <a:latin typeface="Georgia" panose="02040502050405020303" pitchFamily="18" charset="0"/>
              </a:rPr>
              <a:t>Holden</a:t>
            </a:r>
            <a:r>
              <a:rPr lang="pt-BR" sz="2400" dirty="0" smtClean="0">
                <a:latin typeface="Georgia" panose="02040502050405020303" pitchFamily="18" charset="0"/>
              </a:rPr>
              <a:t>-Day, 5634pp</a:t>
            </a:r>
            <a:endParaRPr lang="pt-BR" sz="2400" dirty="0">
              <a:latin typeface="Georgia" panose="02040502050405020303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22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387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Hipnose (</a:t>
            </a:r>
            <a:r>
              <a:rPr lang="pt-BR" dirty="0" err="1" smtClean="0"/>
              <a:t>Lehmann</a:t>
            </a:r>
            <a:r>
              <a:rPr lang="pt-BR" dirty="0" smtClean="0"/>
              <a:t>, 1975)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Estudo feito para investigar se a hipnose tem o mesmo efeito sobre o potencial elétrico da pele (medido em </a:t>
            </a:r>
            <a:r>
              <a:rPr lang="pt-BR" dirty="0" err="1" smtClean="0"/>
              <a:t>milivolts</a:t>
            </a:r>
            <a:r>
              <a:rPr lang="pt-BR" dirty="0" smtClean="0"/>
              <a:t>) para quatro tipos de emoções: MEDO, ALEGRIA, TRISTEZA e CALMA.</a:t>
            </a:r>
          </a:p>
          <a:p>
            <a:r>
              <a:rPr lang="pt-BR" dirty="0" smtClean="0"/>
              <a:t>Oito indivíduos foram hipnotizados e solicitados a demonstrar essas emoções, quando foram medidos o potencial elétrico da pele.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23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182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330066"/>
                </a:solidFill>
              </a:rPr>
              <a:t>Programa SAS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83568" y="1444061"/>
            <a:ext cx="5886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DATA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HIPNOSE;</a:t>
            </a:r>
          </a:p>
          <a:p>
            <a:pPr algn="l"/>
            <a:r>
              <a:rPr lang="pt-BR" sz="12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INPUT</a:t>
            </a:r>
            <a:r>
              <a:rPr lang="pt-BR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INDIV EMOCAO $ PELE_MV @@;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DATALINES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1 MEDO 23.1  1 ALEGRIA 22.7  1 TRISTEZA 22.5  1 CALMA 22.6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2 MEDO 57.6  2 ALEGRIA 53.2  2 TRISTEZA 53.7  2 CALMA 53.1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3 MEDO 10.5  3 ALEGRIA  9.7  3 TRISTEZA 10.8  3 CALMA  8.3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4 MEDO 23.6  4 ALEGRIA 19.6  4 TRISTEZA 21.1  4 CALMA 21.6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5 MEDO 11.9  5 ALEGRIA 13.8  5 TRISTEZA 13.7  5 CALMA 13.3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6 MEDO 54.6  6 ALEGRIA 47.1  6 TRISTEZA 39.2  6 CALMA 37.0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7 MEDO 21.0  7 ALEGRIA 13.6  7 TRISTEZA 13.7  7 CALMA 14.8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8 MEDO 20.3  8 ALEGRIA 23.6  8 TRISTEZA 16.3  8 CALMA 14.8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GRAPHICS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ON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TITLE1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C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=RED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H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t-BR" sz="1200" b="1" dirty="0">
                <a:solidFill>
                  <a:srgbClr val="008080"/>
                </a:solidFill>
                <a:latin typeface="Courier New" panose="02070309020205020404" pitchFamily="49" charset="0"/>
              </a:rPr>
              <a:t>17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PT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800080"/>
                </a:solidFill>
                <a:latin typeface="Courier New" panose="02070309020205020404" pitchFamily="49" charset="0"/>
              </a:rPr>
              <a:t>'Teste não paramétrico de Friedman - Delineamento em blocos </a:t>
            </a:r>
            <a:r>
              <a:rPr lang="pt-BR" sz="1200" dirty="0" err="1">
                <a:solidFill>
                  <a:srgbClr val="800080"/>
                </a:solidFill>
                <a:latin typeface="Courier New" panose="02070309020205020404" pitchFamily="49" charset="0"/>
              </a:rPr>
              <a:t>casualizados</a:t>
            </a:r>
            <a:r>
              <a:rPr lang="pt-BR" sz="12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FREQ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=HIPNOSE ;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TABLES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INDIV*EMOCAO*PELE_MV/ 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CMH2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SCORES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=RANK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NOPRINT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TITLE1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C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=RED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H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t-BR" sz="1200" b="1" dirty="0">
                <a:solidFill>
                  <a:srgbClr val="008080"/>
                </a:solidFill>
                <a:latin typeface="Courier New" panose="02070309020205020404" pitchFamily="49" charset="0"/>
              </a:rPr>
              <a:t>17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PT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800080"/>
                </a:solidFill>
                <a:latin typeface="Courier New" panose="02070309020205020404" pitchFamily="49" charset="0"/>
              </a:rPr>
              <a:t>'Teste não paramétrico de Friedman - Delineamento inteiramente </a:t>
            </a:r>
            <a:r>
              <a:rPr lang="pt-BR" sz="1200" dirty="0" err="1">
                <a:solidFill>
                  <a:srgbClr val="800080"/>
                </a:solidFill>
                <a:latin typeface="Courier New" panose="02070309020205020404" pitchFamily="49" charset="0"/>
              </a:rPr>
              <a:t>casualizado</a:t>
            </a:r>
            <a:r>
              <a:rPr lang="pt-BR" sz="12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pt-BR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FREQ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=HIPNOSE ;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TABLES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EMOCAO*PELE_MV/ 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CMH2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SCORES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=RANK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NOPRINT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GRAPHICS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0000FF"/>
                </a:solidFill>
                <a:latin typeface="Courier New" panose="02070309020205020404" pitchFamily="49" charset="0"/>
              </a:rPr>
              <a:t>OFF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pt-BR" sz="1200" dirty="0"/>
          </a:p>
        </p:txBody>
      </p:sp>
      <p:cxnSp>
        <p:nvCxnSpPr>
          <p:cNvPr id="11" name="Conector de seta reta 10"/>
          <p:cNvCxnSpPr/>
          <p:nvPr/>
        </p:nvCxnSpPr>
        <p:spPr bwMode="auto">
          <a:xfrm flipH="1">
            <a:off x="2195736" y="3717032"/>
            <a:ext cx="4608512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CaixaDeTexto 11"/>
          <p:cNvSpPr txBox="1"/>
          <p:nvPr/>
        </p:nvSpPr>
        <p:spPr>
          <a:xfrm>
            <a:off x="6948264" y="32849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INDIV = bloco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 bwMode="auto">
          <a:xfrm flipH="1">
            <a:off x="1691680" y="4797152"/>
            <a:ext cx="5112568" cy="11521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CaixaDeTexto 14"/>
          <p:cNvSpPr txBox="1"/>
          <p:nvPr/>
        </p:nvSpPr>
        <p:spPr>
          <a:xfrm>
            <a:off x="6948264" y="460755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Não </a:t>
            </a:r>
            <a:r>
              <a:rPr lang="pt-BR" smtClean="0"/>
              <a:t>tem bloco (INDIV)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24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201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de hipóteses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H</a:t>
            </a:r>
            <a:r>
              <a:rPr lang="pt-BR" baseline="-25000" dirty="0" smtClean="0"/>
              <a:t>0</a:t>
            </a:r>
            <a:r>
              <a:rPr lang="pt-BR" dirty="0" smtClean="0"/>
              <a:t> : Não há diferença entre as emoções.</a:t>
            </a:r>
          </a:p>
          <a:p>
            <a:r>
              <a:rPr lang="pt-BR" dirty="0" smtClean="0"/>
              <a:t>H</a:t>
            </a:r>
            <a:r>
              <a:rPr lang="pt-BR" baseline="-25000" dirty="0" smtClean="0"/>
              <a:t>A</a:t>
            </a:r>
            <a:r>
              <a:rPr lang="pt-BR" dirty="0" smtClean="0"/>
              <a:t> : Pelo menos uma das emoções difere de outra.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25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517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Indivíduos usados como bloco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3" y="2204864"/>
            <a:ext cx="9058275" cy="324802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 bwMode="auto">
          <a:xfrm>
            <a:off x="5580112" y="4356194"/>
            <a:ext cx="79208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76156" y="3957977"/>
            <a:ext cx="25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Significativo a 10%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26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767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Delineamento inteiramente </a:t>
            </a:r>
            <a:r>
              <a:rPr lang="pt-BR" dirty="0" err="1" smtClean="0"/>
              <a:t>casualisado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2204864"/>
            <a:ext cx="9353550" cy="307657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 bwMode="auto">
          <a:xfrm>
            <a:off x="5580112" y="4221088"/>
            <a:ext cx="504056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32140" y="387895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Não significativo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27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62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i="1" dirty="0" smtClean="0">
                <a:latin typeface="Georgia" panose="02040502050405020303" pitchFamily="18" charset="0"/>
              </a:rPr>
              <a:t>Comparação entre os tratamentos</a:t>
            </a:r>
            <a:endParaRPr lang="pt-BR" sz="3600" i="1" dirty="0">
              <a:latin typeface="Georgia" panose="020405020504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9967" y="1556792"/>
            <a:ext cx="8229600" cy="4411662"/>
          </a:xfrm>
        </p:spPr>
        <p:txBody>
          <a:bodyPr/>
          <a:lstStyle/>
          <a:p>
            <a:r>
              <a:rPr lang="pt-BR" sz="2400" dirty="0" smtClean="0">
                <a:latin typeface="Georgia" panose="02040502050405020303" pitchFamily="18" charset="0"/>
              </a:rPr>
              <a:t>Se rejeitamos a hipótese nula, o próximo passo é verificar quais tratamentos diferem entre si. Neste caso teríamos que usar o teste das Ordens </a:t>
            </a:r>
            <a:r>
              <a:rPr lang="pt-BR" sz="2400" dirty="0">
                <a:latin typeface="Georgia" panose="02040502050405020303" pitchFamily="18" charset="0"/>
              </a:rPr>
              <a:t>A</a:t>
            </a:r>
            <a:r>
              <a:rPr lang="pt-BR" sz="2400" dirty="0" smtClean="0">
                <a:latin typeface="Georgia" panose="02040502050405020303" pitchFamily="18" charset="0"/>
              </a:rPr>
              <a:t>ssinaladas de </a:t>
            </a:r>
            <a:r>
              <a:rPr lang="pt-BR" sz="2400" dirty="0" err="1" smtClean="0">
                <a:latin typeface="Georgia" panose="02040502050405020303" pitchFamily="18" charset="0"/>
              </a:rPr>
              <a:t>Wilcoxon</a:t>
            </a:r>
            <a:r>
              <a:rPr lang="pt-BR" sz="2400" dirty="0" smtClean="0">
                <a:latin typeface="Georgia" panose="02040502050405020303" pitchFamily="18" charset="0"/>
              </a:rPr>
              <a:t> (PROC UNIVARIATE), para todas as combinações (2 a 2) dos tratamentos. Para poucos tratamentos (3 por exemplo) isto não é um problema pois teremos 3 combinações. Mas quando temos 10 ou mais tratamentos o número de combinações aumenta exponencialmente ( 45 combinações para 10 tratamentos). Isto é tedioso e aumenta muito a programação e o tempo de trabalho.</a:t>
            </a:r>
            <a:endParaRPr lang="pt-BR" sz="2400" dirty="0">
              <a:latin typeface="Georgia" panose="02040502050405020303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28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526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Georgia" panose="02040502050405020303" pitchFamily="18" charset="0"/>
              </a:rPr>
              <a:t>Qual a solução?</a:t>
            </a:r>
            <a:endParaRPr lang="pt-BR" dirty="0">
              <a:latin typeface="Georgia" panose="020405020504050203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13489"/>
            <a:ext cx="6416438" cy="1691667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9552" y="3130699"/>
            <a:ext cx="5760640" cy="2146000"/>
          </a:xfrm>
          <a:prstGeom prst="rect">
            <a:avLst/>
          </a:prstGeom>
        </p:spPr>
      </p:pic>
      <p:pic>
        <p:nvPicPr>
          <p:cNvPr id="21508" name="Picture 4" descr="http://www.swtechcon.com/images/IMA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1932806" cy="25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Jay Con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28718"/>
            <a:ext cx="20002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838103" y="64468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Georgia" panose="02040502050405020303" pitchFamily="18" charset="0"/>
              </a:rPr>
              <a:t>Ronald L </a:t>
            </a:r>
            <a:r>
              <a:rPr lang="pt-BR" dirty="0" err="1" smtClean="0">
                <a:latin typeface="Georgia" panose="02040502050405020303" pitchFamily="18" charset="0"/>
              </a:rPr>
              <a:t>Iman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56226" y="64533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Georgia" panose="02040502050405020303" pitchFamily="18" charset="0"/>
              </a:rPr>
              <a:t>William J </a:t>
            </a:r>
            <a:r>
              <a:rPr lang="pt-BR" dirty="0" err="1" smtClean="0">
                <a:latin typeface="Georgia" panose="02040502050405020303" pitchFamily="18" charset="0"/>
              </a:rPr>
              <a:t>Conover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29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108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EXEMPLO: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VAMOS ESTUDAR O EFEITO DE 4 TIPOS DE RAÇÃO PARA ALIMENTAÇÃO DE ANIMAIS SILVESTRES E TEMOS 20 ANIMAIS DE 5 PROLES DIFERENTES (4 ANIMAIS / PROLE).</a:t>
            </a:r>
          </a:p>
          <a:p>
            <a:pPr eaLnBrk="1" hangingPunct="1"/>
            <a:r>
              <a:rPr lang="pt-BR" dirty="0" smtClean="0"/>
              <a:t>COMO DELINEAR ESTE ENSAIO?</a:t>
            </a:r>
          </a:p>
          <a:p>
            <a:pPr eaLnBrk="1" hangingPunct="1"/>
            <a:r>
              <a:rPr lang="pt-BR" dirty="0" smtClean="0"/>
              <a:t>APRESENTAMOS 4 POSSIBILIDADES (A, B, C e D): Qual seria o melhor delineamento?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3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Aproximação pelo teste 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 da variância dos dados ordenados.</a:t>
            </a:r>
          </a:p>
          <a:p>
            <a:r>
              <a:rPr lang="pt-BR" dirty="0" smtClean="0"/>
              <a:t>Uso do PROC RANK.</a:t>
            </a:r>
          </a:p>
          <a:p>
            <a:r>
              <a:rPr lang="pt-BR" dirty="0" smtClean="0"/>
              <a:t>Uso dos testes de comparação de médias, para os dados ordenados.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30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460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SAS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55576" y="1700808"/>
            <a:ext cx="6102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DATA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HIPNOSE;</a:t>
            </a:r>
          </a:p>
          <a:p>
            <a:pPr algn="l"/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LENGTH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EMOCAO </a:t>
            </a:r>
            <a:r>
              <a:rPr lang="pt-BR" sz="1000" dirty="0">
                <a:solidFill>
                  <a:srgbClr val="008080"/>
                </a:solidFill>
                <a:latin typeface="Courier New" panose="02070309020205020404" pitchFamily="49" charset="0"/>
              </a:rPr>
              <a:t>$10.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INPUT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INDIV EMOCAO $ PELE_MV @@;</a:t>
            </a:r>
          </a:p>
          <a:p>
            <a:pPr algn="l"/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DATALINES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1 MEDO 23.1  1 ALEGRIA 22.7  1 TRISTEZA 22.5  1 CALMA 22.6</a:t>
            </a:r>
          </a:p>
          <a:p>
            <a:pPr algn="l"/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2 MEDO 57.6  2 ALEGRIA 53.2  2 TRISTEZA 53.7  2 CALMA 53.1</a:t>
            </a:r>
          </a:p>
          <a:p>
            <a:pPr algn="l"/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3 MEDO 10.5  3 ALEGRIA  9.7  3 TRISTEZA 10.8  3 CALMA  8.3</a:t>
            </a:r>
          </a:p>
          <a:p>
            <a:pPr algn="l"/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4 MEDO 23.6  4 ALEGRIA 19.6  4 TRISTEZA 21.1  4 CALMA 21.6</a:t>
            </a:r>
          </a:p>
          <a:p>
            <a:pPr algn="l"/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5 MEDO 11.9  5 ALEGRIA 13.8  5 TRISTEZA 13.7  5 CALMA 13.3</a:t>
            </a:r>
          </a:p>
          <a:p>
            <a:pPr algn="l"/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6 MEDO 54.6  6 ALEGRIA 47.1  6 TRISTEZA 39.2  6 CALMA 37.0</a:t>
            </a:r>
          </a:p>
          <a:p>
            <a:pPr algn="l"/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7 MEDO 21.0  7 ALEGRIA 13.6  7 TRISTEZA 13.7  7 CALMA 14.8</a:t>
            </a:r>
          </a:p>
          <a:p>
            <a:pPr algn="l"/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8 MEDO 20.3  8 ALEGRIA 23.6  8 TRISTEZA 16.3  8 CALMA 14.8</a:t>
            </a:r>
          </a:p>
          <a:p>
            <a:pPr algn="l"/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GRAPHICS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ON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SORT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=HIPNOSE;</a:t>
            </a:r>
          </a:p>
          <a:p>
            <a:pPr algn="l"/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BY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INDIV;</a:t>
            </a:r>
          </a:p>
          <a:p>
            <a:pPr algn="l"/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TITLE1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=RED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t-BR" sz="1000" b="1" dirty="0">
                <a:solidFill>
                  <a:srgbClr val="008080"/>
                </a:solidFill>
                <a:latin typeface="Courier New" panose="02070309020205020404" pitchFamily="49" charset="0"/>
              </a:rPr>
              <a:t>17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PT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00" dirty="0">
                <a:solidFill>
                  <a:srgbClr val="800080"/>
                </a:solidFill>
                <a:latin typeface="Courier New" panose="02070309020205020404" pitchFamily="49" charset="0"/>
              </a:rPr>
              <a:t>'Análise da variância dos dados transformados em ordens - Aproximação do teste não paramétrico de Friedman'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RANK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=HIPNOSE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OUT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=HIPNOSE1;</a:t>
            </a:r>
          </a:p>
          <a:p>
            <a:pPr algn="l"/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BY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INDIV;</a:t>
            </a:r>
          </a:p>
          <a:p>
            <a:pPr algn="l"/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VAR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PELE_MV;</a:t>
            </a:r>
          </a:p>
          <a:p>
            <a:pPr algn="l"/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RANKS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RPELE_MV;</a:t>
            </a:r>
          </a:p>
          <a:p>
            <a:pPr algn="l"/>
            <a:r>
              <a:rPr lang="pt-BR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GLM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=HIPNOSE1;</a:t>
            </a:r>
          </a:p>
          <a:p>
            <a:pPr algn="l"/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CLASS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INDIV EMOCAO;</a:t>
            </a:r>
          </a:p>
          <a:p>
            <a:pPr algn="l"/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RPELE_MV = INDIV EMOCAO;</a:t>
            </a:r>
          </a:p>
          <a:p>
            <a:pPr algn="l"/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</a:rPr>
              <a:t>MEANS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EMOCAO / </a:t>
            </a:r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</a:rPr>
              <a:t>TUKEY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</a:rPr>
              <a:t>LINES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</a:rPr>
              <a:t>ALPHA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000" b="1" dirty="0">
                <a:solidFill>
                  <a:srgbClr val="008080"/>
                </a:solidFill>
                <a:latin typeface="Courier New" panose="02070309020205020404" pitchFamily="49" charset="0"/>
              </a:rPr>
              <a:t>0.1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GRAPHICS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00" dirty="0">
                <a:solidFill>
                  <a:srgbClr val="0000FF"/>
                </a:solidFill>
                <a:latin typeface="Courier New" panose="02070309020205020404" pitchFamily="49" charset="0"/>
              </a:rPr>
              <a:t>OFF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 bwMode="auto">
          <a:xfrm flipH="1">
            <a:off x="1547664" y="3068960"/>
            <a:ext cx="4464496" cy="1440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CaixaDeTexto 7"/>
          <p:cNvSpPr txBox="1"/>
          <p:nvPr/>
        </p:nvSpPr>
        <p:spPr>
          <a:xfrm>
            <a:off x="6156176" y="2191797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PROC RANK atribui ordem aos dados por bloco (INDIV) e grava-os no arquivo HIPNOSE1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31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342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I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16832"/>
            <a:ext cx="8241837" cy="3757713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32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217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II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00808"/>
            <a:ext cx="6096000" cy="45720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33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485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28800"/>
            <a:ext cx="8663703" cy="432048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III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34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48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265967"/>
              </p:ext>
            </p:extLst>
          </p:nvPr>
        </p:nvGraphicFramePr>
        <p:xfrm>
          <a:off x="1035372" y="3697635"/>
          <a:ext cx="63531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Planilha" r:id="rId4" imgW="6353108" imgH="2485907" progId="Excel.Sheet.8">
                  <p:embed/>
                </p:oleObj>
              </mc:Choice>
              <mc:Fallback>
                <p:oleObj name="Planilha" r:id="rId4" imgW="6353108" imgH="248590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5372" y="3697635"/>
                        <a:ext cx="635317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0059" y="0"/>
            <a:ext cx="7543800" cy="1295400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59" y="12954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Georgia" panose="02040502050405020303" pitchFamily="18" charset="0"/>
              </a:rPr>
              <a:t>Uma rede de restaurantes faz periodicamente uma avaliação dos seus estabelecimentos. Para este trabalho possui 3 avaliadores que de forma independente </a:t>
            </a:r>
            <a:r>
              <a:rPr lang="pt-BR" sz="1600" dirty="0" smtClean="0">
                <a:latin typeface="Georgia" panose="02040502050405020303" pitchFamily="18" charset="0"/>
              </a:rPr>
              <a:t>fazem </a:t>
            </a:r>
            <a:r>
              <a:rPr lang="pt-BR" sz="1600" dirty="0" smtClean="0">
                <a:latin typeface="Georgia" panose="02040502050405020303" pitchFamily="18" charset="0"/>
              </a:rPr>
              <a:t>as avaliações. As notas variam de 0 a 20 pontos. A Diretoria deseja saber se existe diferença entre os restaurantes para investir na melhoria dos que apresentaram pior desempenho. </a:t>
            </a:r>
            <a:r>
              <a:rPr lang="pt-BR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Os dados devem ser colocados em Excel da mesma forma que estão apresentados na tabela abaixo (pode mudar o nome das colunas). </a:t>
            </a:r>
            <a:r>
              <a:rPr lang="pt-BR" sz="1600" dirty="0" smtClean="0">
                <a:latin typeface="Georgia" panose="02040502050405020303" pitchFamily="18" charset="0"/>
              </a:rPr>
              <a:t>Com estas análises seria possível recomendar o(s) restaurante(s) que deveria(m) entrar num programa de treinamento para melhoria do desempenho?</a:t>
            </a:r>
            <a:endParaRPr lang="pt-BR" sz="1600" dirty="0">
              <a:latin typeface="Georgia" panose="02040502050405020303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35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610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PROC BOXPLOT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 lado a lado gráficos de caixa e “bigode” (</a:t>
            </a:r>
            <a:r>
              <a:rPr lang="pt-BR" dirty="0" err="1" smtClean="0"/>
              <a:t>whiskers</a:t>
            </a:r>
            <a:r>
              <a:rPr lang="pt-BR" dirty="0" smtClean="0"/>
              <a:t>) de medidas organizadas em grupo. Um gráfico de caixa mostra a média, quartis, e os valores mínimos e máximos (BOXSTYLE=SKELETAL).</a:t>
            </a:r>
          </a:p>
          <a:p>
            <a:r>
              <a:rPr lang="pt-BR" dirty="0" smtClean="0"/>
              <a:t>PROC BOXPLOT DATA=A0;</a:t>
            </a:r>
          </a:p>
          <a:p>
            <a:r>
              <a:rPr lang="pt-BR" dirty="0" smtClean="0"/>
              <a:t>PLOT Y*X  /  BOXSTYLE=SKELETAL HORIZONTAL;</a:t>
            </a:r>
          </a:p>
          <a:p>
            <a:r>
              <a:rPr lang="pt-BR" dirty="0" smtClean="0"/>
              <a:t>RUN;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36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211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Gráfico de Caixa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37</a:t>
            </a:fld>
            <a:endParaRPr lang="pt-BR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55576" y="5310490"/>
            <a:ext cx="66682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1)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McGill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R.,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Tukey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J. W.,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Larsen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W. A. (1978), “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Variations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Box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Plots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American </a:t>
            </a:r>
            <a:r>
              <a:rPr kumimoji="0" lang="pt-BR" altLang="pt-B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Statistician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32, 12–16.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2)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Tukey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J. W. (1977), </a:t>
            </a:r>
            <a:r>
              <a:rPr kumimoji="0" lang="pt-BR" altLang="pt-B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Exploratory</a:t>
            </a:r>
            <a:r>
              <a:rPr kumimoji="0" lang="pt-BR" altLang="pt-B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kumimoji="0" lang="pt-BR" altLang="pt-B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Analysis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Reading, MA: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Addison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-Wesley.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583" name="Picture 7" descr="Skeletal Box-and-Whiskers 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76" y="1427935"/>
            <a:ext cx="5012248" cy="35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 os dados de casos de dengue notificados em algumas regiões do estado de São Paulo, no arquivo do Exercício 4 (página da disciplina – cuidado com o nome das variáveis!!!), fazer um gráfico de caixa por região (todas as regiões no mesmo gráfico), em dois modelos (HORIZONTAL e VERTICAL).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38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429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BIOESTATÍSTICA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TESTE QUI-QUADRADO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0E866-6BCA-4691-BE92-C5ED7ED34CB9}" type="slidenum">
              <a:rPr lang="pt-BR" altLang="en-US" smtClean="0"/>
              <a:pPr>
                <a:defRPr/>
              </a:pPr>
              <a:t>39</a:t>
            </a:fld>
            <a:endParaRPr lang="pt-B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de cantos arredondados 23"/>
          <p:cNvSpPr/>
          <p:nvPr/>
        </p:nvSpPr>
        <p:spPr>
          <a:xfrm>
            <a:off x="1369631" y="2354150"/>
            <a:ext cx="636374" cy="551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83" y="2502903"/>
            <a:ext cx="167312" cy="245795"/>
          </a:xfrm>
          <a:prstGeom prst="rect">
            <a:avLst/>
          </a:prstGeom>
        </p:spPr>
      </p:pic>
      <p:sp>
        <p:nvSpPr>
          <p:cNvPr id="33" name="Retângulo de cantos arredondados 32"/>
          <p:cNvSpPr/>
          <p:nvPr/>
        </p:nvSpPr>
        <p:spPr>
          <a:xfrm>
            <a:off x="4491230" y="1303484"/>
            <a:ext cx="636374" cy="5513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481963" y="3429618"/>
            <a:ext cx="636374" cy="5513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993425" y="3409384"/>
            <a:ext cx="636374" cy="5513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1" name="Retângulo de cantos arredondados 40"/>
          <p:cNvSpPr/>
          <p:nvPr/>
        </p:nvSpPr>
        <p:spPr>
          <a:xfrm>
            <a:off x="7772591" y="1271200"/>
            <a:ext cx="636374" cy="551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94" y="1385815"/>
            <a:ext cx="193646" cy="2691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68" y="3550459"/>
            <a:ext cx="193646" cy="2691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966" y="3543586"/>
            <a:ext cx="193646" cy="26916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65" y="1406098"/>
            <a:ext cx="193646" cy="269167"/>
          </a:xfrm>
          <a:prstGeom prst="rect">
            <a:avLst/>
          </a:prstGeom>
        </p:spPr>
      </p:pic>
      <p:sp>
        <p:nvSpPr>
          <p:cNvPr id="22" name="Retângulo de cantos arredondados 21"/>
          <p:cNvSpPr/>
          <p:nvPr/>
        </p:nvSpPr>
        <p:spPr>
          <a:xfrm>
            <a:off x="2885302" y="1265023"/>
            <a:ext cx="636374" cy="5513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419655" y="1291177"/>
            <a:ext cx="636374" cy="551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349161" y="3416540"/>
            <a:ext cx="636374" cy="5513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1311908" y="4471396"/>
            <a:ext cx="636374" cy="5513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2965621" y="2354529"/>
            <a:ext cx="636374" cy="551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2959444" y="4464238"/>
            <a:ext cx="636374" cy="5513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539717" y="2361885"/>
            <a:ext cx="636374" cy="551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491230" y="4450492"/>
            <a:ext cx="636374" cy="551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6157603" y="4519176"/>
            <a:ext cx="636374" cy="5513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6143494" y="3429618"/>
            <a:ext cx="636374" cy="551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6157603" y="2340060"/>
            <a:ext cx="636374" cy="5513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6143494" y="1273621"/>
            <a:ext cx="636374" cy="551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7786301" y="4471396"/>
            <a:ext cx="636374" cy="551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7790935" y="3416540"/>
            <a:ext cx="636374" cy="5513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7790935" y="2326056"/>
            <a:ext cx="636374" cy="551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864" y="4625721"/>
            <a:ext cx="216320" cy="2691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43" y="2538076"/>
            <a:ext cx="167312" cy="2457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48214" y="1445503"/>
            <a:ext cx="179257" cy="2426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36797" y="1419347"/>
            <a:ext cx="188062" cy="26700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556" y="4629543"/>
            <a:ext cx="216320" cy="2691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723" y="4671937"/>
            <a:ext cx="167312" cy="24579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89423" y="1419347"/>
            <a:ext cx="179257" cy="24266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389423" y="3577370"/>
            <a:ext cx="188062" cy="26700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666" y="3539802"/>
            <a:ext cx="216320" cy="26916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681" y="2492821"/>
            <a:ext cx="167312" cy="24579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87538" y="2516210"/>
            <a:ext cx="179257" cy="24266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077957" y="2504039"/>
            <a:ext cx="188062" cy="26700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955" y="4660251"/>
            <a:ext cx="216320" cy="26916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77719" y="4625721"/>
            <a:ext cx="179257" cy="24266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93787" y="3577370"/>
            <a:ext cx="188062" cy="267009"/>
          </a:xfrm>
          <a:prstGeom prst="rect">
            <a:avLst/>
          </a:prstGeom>
        </p:spPr>
      </p:pic>
      <p:sp>
        <p:nvSpPr>
          <p:cNvPr id="42" name="Retângulo 41"/>
          <p:cNvSpPr/>
          <p:nvPr/>
        </p:nvSpPr>
        <p:spPr>
          <a:xfrm>
            <a:off x="428745" y="1291178"/>
            <a:ext cx="578331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2162233" y="5304846"/>
            <a:ext cx="205652" cy="1896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2367885" y="5304845"/>
            <a:ext cx="104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Ração 1</a:t>
            </a:r>
            <a:endParaRPr lang="pt-BR" dirty="0"/>
          </a:p>
        </p:txBody>
      </p:sp>
      <p:sp>
        <p:nvSpPr>
          <p:cNvPr id="47" name="Retângulo de cantos arredondados 46"/>
          <p:cNvSpPr/>
          <p:nvPr/>
        </p:nvSpPr>
        <p:spPr>
          <a:xfrm>
            <a:off x="6691150" y="5305085"/>
            <a:ext cx="205652" cy="18968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6896802" y="5305085"/>
            <a:ext cx="108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Ração 4</a:t>
            </a:r>
            <a:endParaRPr lang="pt-BR" dirty="0"/>
          </a:p>
        </p:txBody>
      </p:sp>
      <p:sp>
        <p:nvSpPr>
          <p:cNvPr id="49" name="Retângulo de cantos arredondados 48"/>
          <p:cNvSpPr/>
          <p:nvPr/>
        </p:nvSpPr>
        <p:spPr>
          <a:xfrm>
            <a:off x="5166421" y="5304846"/>
            <a:ext cx="205652" cy="18968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5372073" y="5304846"/>
            <a:ext cx="108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Ração 3</a:t>
            </a:r>
            <a:endParaRPr lang="pt-BR" dirty="0"/>
          </a:p>
        </p:txBody>
      </p:sp>
      <p:sp>
        <p:nvSpPr>
          <p:cNvPr id="51" name="Retângulo de cantos arredondados 50"/>
          <p:cNvSpPr/>
          <p:nvPr/>
        </p:nvSpPr>
        <p:spPr>
          <a:xfrm>
            <a:off x="3645356" y="5304846"/>
            <a:ext cx="205652" cy="1896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2" name="CaixaDeTexto 51"/>
          <p:cNvSpPr txBox="1"/>
          <p:nvPr/>
        </p:nvSpPr>
        <p:spPr>
          <a:xfrm>
            <a:off x="3851008" y="5304845"/>
            <a:ext cx="110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Ração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67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Usado para análise de dados categóricos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mtClean="0"/>
              <a:t>CATEGÓRICOS: dividido em categorias; ordenado, classificado (HOUAISS).</a:t>
            </a:r>
          </a:p>
          <a:p>
            <a:pPr eaLnBrk="1" hangingPunct="1"/>
            <a:r>
              <a:rPr lang="pt-BR" smtClean="0"/>
              <a:t>EX.: ALUNOS: graduação e pós-graduação.</a:t>
            </a:r>
          </a:p>
          <a:p>
            <a:pPr eaLnBrk="1" hangingPunct="1"/>
            <a:r>
              <a:rPr lang="pt-BR" smtClean="0"/>
              <a:t>CLASSE DE SALÁRIO: A, B, C, e D</a:t>
            </a:r>
          </a:p>
          <a:p>
            <a:pPr eaLnBrk="1" hangingPunct="1"/>
            <a:r>
              <a:rPr lang="pt-BR" smtClean="0"/>
              <a:t>DANO: baixo, médio e severo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40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TESTE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baseline="30000" smtClean="0"/>
              <a:t>2</a:t>
            </a:r>
            <a:endParaRPr lang="el-GR" smtClean="0"/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1397000"/>
          </a:xfrm>
        </p:spPr>
        <p:txBody>
          <a:bodyPr/>
          <a:lstStyle/>
          <a:p>
            <a:pPr eaLnBrk="1" hangingPunct="1"/>
            <a:r>
              <a:rPr lang="pt-BR" sz="2000" smtClean="0"/>
              <a:t>O TESTE </a:t>
            </a:r>
            <a:r>
              <a:rPr lang="el-GR" sz="2000" smtClean="0"/>
              <a:t>χ</a:t>
            </a:r>
            <a:r>
              <a:rPr lang="pt-BR" sz="2000" baseline="30000" smtClean="0">
                <a:cs typeface="Arial" charset="0"/>
              </a:rPr>
              <a:t>2 </a:t>
            </a:r>
            <a:r>
              <a:rPr lang="pt-BR" sz="2000" smtClean="0"/>
              <a:t>É USADO  PARA VERIFICAR SE UM CONJUNTO DE DADOS POSSUI UMA DISTRIBUIÇÃO ESPECÍFICA. PORTANTO É CHAMADO TAMBÉM DE TESTE DE AJUSTAMENTO.</a:t>
            </a:r>
          </a:p>
        </p:txBody>
      </p:sp>
      <p:pic>
        <p:nvPicPr>
          <p:cNvPr id="3994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997200"/>
            <a:ext cx="3816350" cy="2709863"/>
          </a:xfrm>
          <a:noFill/>
        </p:spPr>
      </p:pic>
      <p:pic>
        <p:nvPicPr>
          <p:cNvPr id="39941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2997200"/>
            <a:ext cx="3744912" cy="2659063"/>
          </a:xfrm>
          <a:noFill/>
        </p:spPr>
      </p:pic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3203575" y="2781300"/>
            <a:ext cx="31686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VALORES ESPERADOS</a:t>
            </a:r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3276600" y="5734050"/>
            <a:ext cx="29511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VALORES OBSERVADOS</a:t>
            </a:r>
          </a:p>
        </p:txBody>
      </p:sp>
      <p:sp>
        <p:nvSpPr>
          <p:cNvPr id="39944" name="Line 12"/>
          <p:cNvSpPr>
            <a:spLocks noChangeShapeType="1"/>
          </p:cNvSpPr>
          <p:nvPr/>
        </p:nvSpPr>
        <p:spPr bwMode="auto">
          <a:xfrm flipH="1">
            <a:off x="3563938" y="3141663"/>
            <a:ext cx="7207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9945" name="Line 13"/>
          <p:cNvSpPr>
            <a:spLocks noChangeShapeType="1"/>
          </p:cNvSpPr>
          <p:nvPr/>
        </p:nvSpPr>
        <p:spPr bwMode="auto">
          <a:xfrm>
            <a:off x="5724525" y="3213100"/>
            <a:ext cx="719138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 flipH="1" flipV="1">
            <a:off x="3132138" y="4941888"/>
            <a:ext cx="1008062" cy="792162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9947" name="Line 15"/>
          <p:cNvSpPr>
            <a:spLocks noChangeShapeType="1"/>
          </p:cNvSpPr>
          <p:nvPr/>
        </p:nvSpPr>
        <p:spPr bwMode="auto">
          <a:xfrm flipV="1">
            <a:off x="4787900" y="4941888"/>
            <a:ext cx="1944688" cy="792162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9BE49-E490-4059-957C-78E2CBD8AA98}" type="slidenum">
              <a:rPr lang="pt-BR" altLang="en-US" smtClean="0"/>
              <a:pPr>
                <a:defRPr/>
              </a:pPr>
              <a:t>41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Karl Pearson</a:t>
            </a:r>
            <a:br>
              <a:rPr lang="pt-BR" sz="3800" smtClean="0"/>
            </a:br>
            <a:endParaRPr lang="pt-BR" sz="3800" smtClean="0"/>
          </a:p>
        </p:txBody>
      </p:sp>
      <p:pic>
        <p:nvPicPr>
          <p:cNvPr id="40963" name="Picture 5" descr="pearson_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412875"/>
            <a:ext cx="3500437" cy="4530725"/>
          </a:xfrm>
          <a:noFill/>
        </p:spPr>
      </p:pic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3924300" y="620713"/>
            <a:ext cx="4751388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Nasceu em  27 de março de 1857 em Londres, Inglaterra</a:t>
            </a:r>
            <a:br>
              <a:rPr lang="pt-BR" b="1"/>
            </a:br>
            <a:r>
              <a:rPr lang="pt-BR" b="1"/>
              <a:t>Falecido em 27 de abril de 1936 em Surrey, Inglaterra</a:t>
            </a:r>
          </a:p>
          <a:p>
            <a:pPr>
              <a:spcBef>
                <a:spcPct val="50000"/>
              </a:spcBef>
            </a:pPr>
            <a:r>
              <a:rPr lang="pt-BR" b="1"/>
              <a:t>Pearson aplicou a estatística a problemas biológicos da hereditariedade e evolução.</a:t>
            </a:r>
            <a:r>
              <a:rPr lang="pt-BR"/>
              <a:t> </a:t>
            </a:r>
          </a:p>
          <a:p>
            <a:pPr>
              <a:spcBef>
                <a:spcPct val="50000"/>
              </a:spcBef>
            </a:pPr>
            <a:r>
              <a:rPr lang="pt-BR" b="1"/>
              <a:t>Estudou em Cambridge University e trabalhou a maior parte de sua vida na University College, Londres.</a:t>
            </a:r>
          </a:p>
          <a:p>
            <a:r>
              <a:rPr lang="pt-BR" b="1">
                <a:solidFill>
                  <a:srgbClr val="33CC33"/>
                </a:solidFill>
              </a:rPr>
              <a:t>De 1893 a 1912 ele escreveu 18 trabalhos que contribuíram para a análise de regressão, o coeficiente de correlação e o teste qui-quadrado (1900). Foi Pearson que apresentou o termo ’desvio padrão’.</a:t>
            </a:r>
          </a:p>
          <a:p>
            <a:r>
              <a:rPr lang="pt-BR" b="1">
                <a:solidFill>
                  <a:srgbClr val="FF00FF"/>
                </a:solidFill>
              </a:rPr>
              <a:t>Pearson teve grande disputa científica com Fisher, enquanto ele defendia grandes amostras Fisher defendia pequenas amostras para os experimentos. </a:t>
            </a:r>
            <a:endParaRPr lang="pt-BR">
              <a:solidFill>
                <a:srgbClr val="FF00FF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42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Tipos de teste </a:t>
            </a:r>
            <a:r>
              <a:rPr lang="pt-BR" sz="4200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</a:t>
            </a:r>
            <a:r>
              <a:rPr lang="pt-BR" sz="4200" baseline="30000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2</a:t>
            </a:r>
            <a:endParaRPr lang="pt-BR" sz="4200">
              <a:solidFill>
                <a:schemeClr val="tx2"/>
              </a:solidFill>
              <a:latin typeface="Garamond" pitchFamily="18" charset="0"/>
              <a:sym typeface="Symbol" pitchFamily="18" charset="2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 b="1" u="sng"/>
              <a:t>Teste de ajustamento</a:t>
            </a:r>
            <a:r>
              <a:rPr lang="pt-BR" sz="2600"/>
              <a:t> (goodness-of-fit): usado para testar se uma distribuição observada se ajusta a uma outra distribuição teórica. Também chamado teste de uma amostra.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 b="1" u="sng"/>
              <a:t>Teste de independência (associação)</a:t>
            </a:r>
            <a:r>
              <a:rPr lang="pt-BR" sz="2600"/>
              <a:t>: usado para testar se existe ou não uma relação entre duas variáveis nominais ou categorizadas. Também chamado de Análise de Tabela de Contingência.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pt-BR" sz="2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43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Suposições do Teste </a:t>
            </a:r>
            <a:r>
              <a:rPr lang="pt-BR" sz="4200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</a:t>
            </a:r>
            <a:r>
              <a:rPr lang="pt-BR" sz="4200" baseline="30000">
                <a:solidFill>
                  <a:schemeClr val="tx2"/>
                </a:solidFill>
                <a:latin typeface="Garamond" pitchFamily="18" charset="0"/>
                <a:sym typeface="Symbol" pitchFamily="18" charset="2"/>
              </a:rPr>
              <a:t>2</a:t>
            </a:r>
            <a:endParaRPr lang="pt-BR" sz="4200">
              <a:solidFill>
                <a:schemeClr val="tx2"/>
              </a:solidFill>
              <a:latin typeface="Garamond" pitchFamily="18" charset="0"/>
              <a:sym typeface="Symbol" pitchFamily="18" charset="2"/>
            </a:endParaRP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100" b="1" u="sng"/>
              <a:t>Dados provém de uma amostra aleatória</a:t>
            </a:r>
            <a:r>
              <a:rPr lang="pt-BR" sz="2100"/>
              <a:t>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pt-BR" sz="210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100" b="1" u="sng"/>
              <a:t>Independência</a:t>
            </a:r>
            <a:r>
              <a:rPr lang="pt-BR" sz="2100"/>
              <a:t>: observações devem ser independentes e mutualmente exclusivas.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100" b="1" u="sng"/>
              <a:t>Amostra de tamanho suficientemente grande</a:t>
            </a:r>
            <a:r>
              <a:rPr lang="pt-BR" sz="2100"/>
              <a:t>. Pequenas amostras expõe o pesquisador  ao erro tipo II.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100" b="1" u="sng"/>
              <a:t>Tamanho de células adequado</a:t>
            </a:r>
            <a:r>
              <a:rPr lang="pt-BR" sz="2100"/>
              <a:t>. Recomenda-se ter células de no mínimo 5, mas nunca zero. Quando isto não é conseguido aplica-se o Teste Exato de Fischer.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100" b="1" u="sng"/>
              <a:t>Dados sempre na escala nominal ou ordinal</a:t>
            </a:r>
            <a:r>
              <a:rPr lang="pt-BR" sz="2100"/>
              <a:t> (categorizados).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44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TESTES DE AJUSTAMENTO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30725"/>
          </a:xfrm>
        </p:spPr>
        <p:txBody>
          <a:bodyPr/>
          <a:lstStyle/>
          <a:p>
            <a:pPr eaLnBrk="1" hangingPunct="1"/>
            <a:r>
              <a:rPr lang="pt-BR" sz="2600" smtClean="0"/>
              <a:t>OUTROS TESTES APARECERAM: KOLMOGOROV-SMIRNOV, TESTE G</a:t>
            </a:r>
            <a:r>
              <a:rPr lang="pt-BR" sz="2600" baseline="30000" smtClean="0"/>
              <a:t>2</a:t>
            </a:r>
            <a:r>
              <a:rPr lang="pt-BR" sz="2600" smtClean="0"/>
              <a:t> (RAZÃO DA MÁXIMA VEROSSIMILHANÇA) E SHAPIRO-WILK.</a:t>
            </a:r>
          </a:p>
          <a:p>
            <a:pPr eaLnBrk="1" hangingPunct="1"/>
            <a:r>
              <a:rPr lang="pt-BR" sz="2600" smtClean="0"/>
              <a:t>FÓRMULA DO TESTE </a:t>
            </a:r>
            <a:r>
              <a:rPr lang="el-GR" sz="260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sz="2600" baseline="30000" smtClean="0"/>
              <a:t>2</a:t>
            </a:r>
            <a:r>
              <a:rPr lang="pt-BR" sz="2600" smtClean="0"/>
              <a:t>:</a:t>
            </a:r>
          </a:p>
          <a:p>
            <a:pPr eaLnBrk="1" hangingPunct="1"/>
            <a:endParaRPr lang="el-GR" sz="2600" smtClean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3429000"/>
          <a:ext cx="4967287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4" imgW="2933640" imgH="1549080" progId="Equation.3">
                  <p:embed/>
                </p:oleObj>
              </mc:Choice>
              <mc:Fallback>
                <p:oleObj name="Equation" r:id="rId4" imgW="2933640" imgH="15490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429000"/>
                        <a:ext cx="4967287" cy="262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E3D6A-DEC1-415E-A32F-6E3E1659CB09}" type="slidenum">
              <a:rPr lang="pt-BR" altLang="en-US" smtClean="0"/>
              <a:pPr>
                <a:defRPr/>
              </a:pPr>
              <a:t>45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EXEMPLO: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TESTE DAS SUPOSIÇÕES DA HERANÇA MENDELIANA (GENÉTICA).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VAMOS SUPOR QUE SEGUINDO AS LEIS DE MENDEL, UMA POPULAÇÃO DEVE TER A FREQÜÊNCIA 9:3:3:1. 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NUM EXPERIMENTO COM UMA DETERMINADA POPULAÇÃO OS VALORES OBTIDOS FORAM 72:31:43:4.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PERGUNTA: ESSA POPULAÇÃO ESTÁ DE ACORDO COM A TEORIA DA HERANÇA MENDELIANA?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46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Gregório Mendel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827088" y="1989138"/>
            <a:ext cx="37544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Monge Agostiniano austríaco que publicou em 1865 o livro Tratado sobre Plantas Híbridas.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Marca não somente o início da genética como uma disciplina científica, mas também do uso sistemático da matemática, medidas quantitativas e estatística aplicadas na BIOLOGIA.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000"/>
              <a:t>É considerado o pai da Genética.</a:t>
            </a:r>
          </a:p>
        </p:txBody>
      </p:sp>
      <p:pic>
        <p:nvPicPr>
          <p:cNvPr id="45060" name="Picture 6" descr="mende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12875"/>
            <a:ext cx="36703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47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1116013" y="0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Leis de Mendel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1165225" y="21971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Trabalhou com linhagens de ervilha (alta e baixa, lisa e rugosa, etc.)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Fez diversos cruzamentos entre lisas e rugosas obtendo ervilhas lisas ou rugosas apenas.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2600"/>
              <a:t>Quando cruzou lisa com rugosa obteve 3 ervilhas lisas para cada rugosa (daí a rugosa é considerada recessiva em relação a lisa).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48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SOLUÇÃO: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11188" y="1268413"/>
            <a:ext cx="79930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H</a:t>
            </a:r>
            <a:r>
              <a:rPr lang="pt-BR" b="1" baseline="-25000"/>
              <a:t>0</a:t>
            </a:r>
            <a:r>
              <a:rPr lang="pt-BR" b="1"/>
              <a:t> = OS DADOS EXPERIMENTAIS SEGUEM A DISTRIBUIÇÃO DE MENDEL.</a:t>
            </a:r>
          </a:p>
          <a:p>
            <a:pPr>
              <a:spcBef>
                <a:spcPct val="50000"/>
              </a:spcBef>
            </a:pPr>
            <a:r>
              <a:rPr lang="pt-BR" b="1"/>
              <a:t>H</a:t>
            </a:r>
            <a:r>
              <a:rPr lang="pt-BR" b="1" baseline="-25000"/>
              <a:t>A</a:t>
            </a:r>
            <a:r>
              <a:rPr lang="pt-BR" b="1"/>
              <a:t> = OS DADOS NÃO SEGUEM A DISTRIBUIÇÃO DE MENDEL.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55650" y="2565400"/>
          <a:ext cx="7993063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Imagem de bitmap" r:id="rId4" imgW="4915586" imgH="1523810" progId="PBrush">
                  <p:embed/>
                </p:oleObj>
              </mc:Choice>
              <mc:Fallback>
                <p:oleObj name="Imagem de bitmap" r:id="rId4" imgW="4915586" imgH="152381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65400"/>
                        <a:ext cx="7993063" cy="247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339975" y="5013325"/>
            <a:ext cx="4824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TABELA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sz="24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b="1" baseline="-25000">
                <a:latin typeface="Times New Roman" pitchFamily="18" charset="0"/>
                <a:cs typeface="Times New Roman" pitchFamily="18" charset="0"/>
              </a:rPr>
              <a:t>(0,05, 3) </a:t>
            </a:r>
            <a:r>
              <a:rPr lang="pt-BR" sz="2400" b="1">
                <a:latin typeface="Times New Roman" pitchFamily="18" charset="0"/>
                <a:cs typeface="Times New Roman" pitchFamily="18" charset="0"/>
              </a:rPr>
              <a:t>= 7,82</a:t>
            </a:r>
          </a:p>
          <a:p>
            <a:pPr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  <a:cs typeface="Times New Roman" pitchFamily="18" charset="0"/>
              </a:rPr>
              <a:t>k = 4,     g.l. = k-1</a:t>
            </a:r>
            <a:endParaRPr lang="el-GR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49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de cantos arredondados 37"/>
          <p:cNvSpPr/>
          <p:nvPr/>
        </p:nvSpPr>
        <p:spPr>
          <a:xfrm>
            <a:off x="6160864" y="4471396"/>
            <a:ext cx="636374" cy="551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4481963" y="4472821"/>
            <a:ext cx="636374" cy="5513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539717" y="2361885"/>
            <a:ext cx="636374" cy="551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4491004" y="1265022"/>
            <a:ext cx="636374" cy="5513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369631" y="2354150"/>
            <a:ext cx="636374" cy="551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89" y="4622593"/>
            <a:ext cx="167312" cy="245795"/>
          </a:xfrm>
          <a:prstGeom prst="rect">
            <a:avLst/>
          </a:prstGeom>
        </p:spPr>
      </p:pic>
      <p:sp>
        <p:nvSpPr>
          <p:cNvPr id="33" name="Retângulo de cantos arredondados 32"/>
          <p:cNvSpPr/>
          <p:nvPr/>
        </p:nvSpPr>
        <p:spPr>
          <a:xfrm>
            <a:off x="6194944" y="2326056"/>
            <a:ext cx="636374" cy="5513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481963" y="3429618"/>
            <a:ext cx="636374" cy="5513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993425" y="3409384"/>
            <a:ext cx="636374" cy="5513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1" name="Retângulo de cantos arredondados 40"/>
          <p:cNvSpPr/>
          <p:nvPr/>
        </p:nvSpPr>
        <p:spPr>
          <a:xfrm>
            <a:off x="7772591" y="1271200"/>
            <a:ext cx="636374" cy="551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94" y="1385815"/>
            <a:ext cx="193646" cy="2691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68" y="3550459"/>
            <a:ext cx="193646" cy="2691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888" y="4625721"/>
            <a:ext cx="193646" cy="26916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545" y="2504040"/>
            <a:ext cx="193646" cy="269167"/>
          </a:xfrm>
          <a:prstGeom prst="rect">
            <a:avLst/>
          </a:prstGeom>
        </p:spPr>
      </p:pic>
      <p:sp>
        <p:nvSpPr>
          <p:cNvPr id="22" name="Retângulo de cantos arredondados 21"/>
          <p:cNvSpPr/>
          <p:nvPr/>
        </p:nvSpPr>
        <p:spPr>
          <a:xfrm>
            <a:off x="2953371" y="1260890"/>
            <a:ext cx="636374" cy="5513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419655" y="1291177"/>
            <a:ext cx="636374" cy="551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349161" y="3416540"/>
            <a:ext cx="636374" cy="5513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1311908" y="4471396"/>
            <a:ext cx="636374" cy="5513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2965621" y="2354529"/>
            <a:ext cx="636374" cy="551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3003508" y="4491166"/>
            <a:ext cx="636374" cy="551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7797638" y="4491166"/>
            <a:ext cx="636374" cy="5513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6143494" y="3429618"/>
            <a:ext cx="636374" cy="551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6143494" y="1273621"/>
            <a:ext cx="636374" cy="551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7790935" y="3416540"/>
            <a:ext cx="636374" cy="5513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7790935" y="2326056"/>
            <a:ext cx="636374" cy="551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618" y="2420040"/>
            <a:ext cx="216320" cy="2691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963" y="1423962"/>
            <a:ext cx="167312" cy="2457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48214" y="1445503"/>
            <a:ext cx="179257" cy="2426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36797" y="1419347"/>
            <a:ext cx="188062" cy="26700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556" y="4629543"/>
            <a:ext cx="216320" cy="2691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29" y="3583944"/>
            <a:ext cx="167312" cy="24579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80976" y="3583943"/>
            <a:ext cx="179257" cy="24266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220905" y="3559601"/>
            <a:ext cx="188062" cy="26700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666" y="3539802"/>
            <a:ext cx="216320" cy="26916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681" y="2492821"/>
            <a:ext cx="167312" cy="24579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12227" y="2504039"/>
            <a:ext cx="179257" cy="24266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234998" y="4633694"/>
            <a:ext cx="188062" cy="26700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597" y="1384577"/>
            <a:ext cx="216320" cy="26916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77719" y="4625721"/>
            <a:ext cx="179257" cy="24266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9777" y="2482214"/>
            <a:ext cx="188062" cy="267009"/>
          </a:xfrm>
          <a:prstGeom prst="rect">
            <a:avLst/>
          </a:prstGeom>
        </p:spPr>
      </p:pic>
      <p:sp>
        <p:nvSpPr>
          <p:cNvPr id="42" name="Retângulo 41"/>
          <p:cNvSpPr/>
          <p:nvPr/>
        </p:nvSpPr>
        <p:spPr>
          <a:xfrm>
            <a:off x="428745" y="1291178"/>
            <a:ext cx="578331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2162233" y="5304846"/>
            <a:ext cx="205652" cy="1896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2367885" y="5304845"/>
            <a:ext cx="105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Ração 1</a:t>
            </a:r>
            <a:endParaRPr lang="pt-BR" dirty="0"/>
          </a:p>
        </p:txBody>
      </p:sp>
      <p:sp>
        <p:nvSpPr>
          <p:cNvPr id="45" name="Retângulo de cantos arredondados 44"/>
          <p:cNvSpPr/>
          <p:nvPr/>
        </p:nvSpPr>
        <p:spPr>
          <a:xfrm>
            <a:off x="6961091" y="5304845"/>
            <a:ext cx="205652" cy="18968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7166743" y="5304845"/>
            <a:ext cx="124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Ração 4</a:t>
            </a:r>
            <a:endParaRPr lang="pt-BR" dirty="0"/>
          </a:p>
        </p:txBody>
      </p:sp>
      <p:sp>
        <p:nvSpPr>
          <p:cNvPr id="47" name="Retângulo de cantos arredondados 46"/>
          <p:cNvSpPr/>
          <p:nvPr/>
        </p:nvSpPr>
        <p:spPr>
          <a:xfrm>
            <a:off x="5396204" y="5305085"/>
            <a:ext cx="205652" cy="18968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5601856" y="5305085"/>
            <a:ext cx="113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Ração 3</a:t>
            </a:r>
            <a:endParaRPr lang="pt-BR" dirty="0"/>
          </a:p>
        </p:txBody>
      </p:sp>
      <p:sp>
        <p:nvSpPr>
          <p:cNvPr id="49" name="Retângulo de cantos arredondados 48"/>
          <p:cNvSpPr/>
          <p:nvPr/>
        </p:nvSpPr>
        <p:spPr>
          <a:xfrm>
            <a:off x="3802924" y="5304846"/>
            <a:ext cx="205652" cy="1896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4008576" y="5304845"/>
            <a:ext cx="116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Ração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99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68313" y="333375"/>
          <a:ext cx="5975350" cy="633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Imagem de bitmap" r:id="rId4" imgW="4772691" imgH="5401429" progId="PBrush">
                  <p:embed/>
                </p:oleObj>
              </mc:Choice>
              <mc:Fallback>
                <p:oleObj name="Imagem de bitmap" r:id="rId4" imgW="4772691" imgH="540142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3375"/>
                        <a:ext cx="5975350" cy="633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948488" y="1989138"/>
            <a:ext cx="1871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/>
              <a:t>TABELA DE </a:t>
            </a:r>
            <a:r>
              <a:rPr lang="el-GR" sz="2800" b="1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sz="2800" b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l-GR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50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Teste de ajustamento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3000"/>
              <a:t>Dado jogado 120 vezes.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3000"/>
              <a:t>Qual deveria ser as freqüências dos números 1, 2, 3, 4, 5 e 6?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3000"/>
              <a:t>Será que o dado está “correto”?</a:t>
            </a:r>
          </a:p>
        </p:txBody>
      </p:sp>
      <p:pic>
        <p:nvPicPr>
          <p:cNvPr id="47108" name="Picture 6" descr="d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149725"/>
            <a:ext cx="3240088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51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3800" b="1">
                <a:solidFill>
                  <a:schemeClr val="tx2"/>
                </a:solidFill>
                <a:latin typeface="Garamond" pitchFamily="18" charset="0"/>
              </a:rPr>
              <a:t>Exemplo de teste de ajustamento:</a:t>
            </a: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820896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D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4578350"/>
            <a:ext cx="203676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52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 dirty="0">
                <a:solidFill>
                  <a:schemeClr val="tx2"/>
                </a:solidFill>
                <a:latin typeface="Garamond" pitchFamily="18" charset="0"/>
              </a:rPr>
              <a:t>Exemplo de teste de ajustamento (continua)</a:t>
            </a: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592263"/>
            <a:ext cx="5761038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5580063" y="5373688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i="1"/>
              <a:t>Conclusão ????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7380288" y="2997200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FF0066"/>
                </a:solidFill>
              </a:rPr>
              <a:t>Valor do teste</a:t>
            </a:r>
          </a:p>
        </p:txBody>
      </p:sp>
      <p:sp>
        <p:nvSpPr>
          <p:cNvPr id="49158" name="Line 8"/>
          <p:cNvSpPr>
            <a:spLocks noChangeShapeType="1"/>
          </p:cNvSpPr>
          <p:nvPr/>
        </p:nvSpPr>
        <p:spPr bwMode="auto">
          <a:xfrm flipH="1">
            <a:off x="6804025" y="3500438"/>
            <a:ext cx="936625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53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Programa SAS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ODS PDF FILE='C:\Arquivos2015\Bioestatistica2015\HONEST_DADOS.PDF';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TITLE1'*** Análise para verificar se os dados são Honestos ***';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TITLE3'*** Análise de Qui-Quadrado ***';</a:t>
            </a:r>
          </a:p>
          <a:p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DATA DADO;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INPUT FACE VALOR;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DATALINES;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1 15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2 23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3 19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4 26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5 21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6 16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;;;</a:t>
            </a:r>
          </a:p>
          <a:p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PROC FREQ DATA=DADO;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WEIGHT VALOR;</a:t>
            </a:r>
          </a:p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TABLES FACE/ TESTP=(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0.1666 0.1666 0.1666 0.1666 0.1666 0.1667 ) CHISQ;</a:t>
            </a:r>
          </a:p>
          <a:p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RUN;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ODS PDF CLOSE;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54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500063" y="-142875"/>
            <a:ext cx="7543800" cy="1295400"/>
          </a:xfrm>
        </p:spPr>
        <p:txBody>
          <a:bodyPr/>
          <a:lstStyle/>
          <a:p>
            <a:r>
              <a:rPr lang="pt-BR" smtClean="0"/>
              <a:t>Resultado do Programa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00188" y="1214438"/>
          <a:ext cx="6096000" cy="736092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*** Análise para verificar se os dados são Honestos ***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5292" marR="52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5292" marR="52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*** Análise de </a:t>
                      </a:r>
                      <a:r>
                        <a:rPr lang="pt-BR" sz="14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Qui-Quadrado</a:t>
                      </a:r>
                      <a:r>
                        <a:rPr lang="pt-BR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***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5292" marR="52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643313" y="1428750"/>
          <a:ext cx="1714512" cy="214314"/>
        </p:xfrm>
        <a:graphic>
          <a:graphicData uri="http://schemas.openxmlformats.org/drawingml/2006/table">
            <a:tbl>
              <a:tblPr/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pt-BR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FREQ </a:t>
                      </a:r>
                      <a:r>
                        <a:rPr lang="pt-BR" sz="1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Procedure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71625" y="1928813"/>
          <a:ext cx="6000792" cy="2523744"/>
        </p:xfrm>
        <a:graphic>
          <a:graphicData uri="http://schemas.openxmlformats.org/drawingml/2006/table">
            <a:tbl>
              <a:tblPr/>
              <a:tblGrid>
                <a:gridCol w="119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FACE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Frequency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Percent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Test</a:t>
                      </a:r>
                      <a:b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Percent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12.50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16.66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19.17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16.66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15.83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16.66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21.67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16.66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17.50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16.66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13.33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16.67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214688" y="4572000"/>
          <a:ext cx="2500330" cy="1428760"/>
        </p:xfrm>
        <a:graphic>
          <a:graphicData uri="http://schemas.openxmlformats.org/drawingml/2006/table">
            <a:tbl>
              <a:tblPr/>
              <a:tblGrid>
                <a:gridCol w="1247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Chi-Square Test</a:t>
                      </a:r>
                      <a:b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for Specified Proportions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Chi-Square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4.4061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DF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 &gt; ChiSq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0.4925</a:t>
                      </a:r>
                      <a:endParaRPr lang="pt-BR" sz="16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071813" y="6072188"/>
          <a:ext cx="2857520" cy="315468"/>
        </p:xfrm>
        <a:graphic>
          <a:graphicData uri="http://schemas.openxmlformats.org/drawingml/2006/table">
            <a:tbl>
              <a:tblPr/>
              <a:tblGrid>
                <a:gridCol w="285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8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Sample</a:t>
                      </a:r>
                      <a:r>
                        <a:rPr lang="pt-BR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BR" sz="18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Size</a:t>
                      </a:r>
                      <a:r>
                        <a:rPr lang="pt-BR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= 120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55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Exercício</a:t>
            </a:r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411663"/>
          </a:xfrm>
        </p:spPr>
        <p:txBody>
          <a:bodyPr/>
          <a:lstStyle/>
          <a:p>
            <a:r>
              <a:rPr lang="pt-BR" smtClean="0"/>
              <a:t>Um pesquisador deseja saber se uma determinada vacina apresenta o mesmo tipo de reação adversa para indivíduos da raça humana em diferentes faixas etárias. Para tanto tomou 100 indivíduos em cada faixa etária e verificou se apresentavam febre acima de 39º C após 24 horas da aplicação da vacina. Os dados estão na próxima transparência. Defina e teste as hipóteses.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56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625" y="2214563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Faixa Etária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Febre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Faixa Etária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Febre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0-5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35-45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5-15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45-55</a:t>
                      </a:r>
                      <a:r>
                        <a:rPr lang="pt-BR" baseline="0" dirty="0" smtClean="0"/>
                        <a:t>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15-25</a:t>
                      </a:r>
                      <a:r>
                        <a:rPr lang="pt-BR" baseline="0" dirty="0" smtClean="0"/>
                        <a:t>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55-65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25-35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Acima</a:t>
                      </a:r>
                      <a:r>
                        <a:rPr lang="pt-BR" baseline="0" dirty="0" smtClean="0"/>
                        <a:t> de 65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283" name="Retângulo 4"/>
          <p:cNvSpPr>
            <a:spLocks noChangeArrowheads="1"/>
          </p:cNvSpPr>
          <p:nvPr/>
        </p:nvSpPr>
        <p:spPr bwMode="auto">
          <a:xfrm>
            <a:off x="357188" y="2143125"/>
            <a:ext cx="8358187" cy="200025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3284" name="CaixaDeTexto 5"/>
          <p:cNvSpPr txBox="1">
            <a:spLocks noChangeArrowheads="1"/>
          </p:cNvSpPr>
          <p:nvPr/>
        </p:nvSpPr>
        <p:spPr bwMode="auto">
          <a:xfrm>
            <a:off x="2643188" y="5000625"/>
            <a:ext cx="4572000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Total de indivíduos com febre= 80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57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TABELAS DE CONTINGÊNCIA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600" smtClean="0"/>
              <a:t>DADOS DE CONTAGEM E CLASSIFICADOS EM DUAS OU MAIS CATEGORIAS.</a:t>
            </a:r>
          </a:p>
          <a:p>
            <a:pPr eaLnBrk="1" hangingPunct="1"/>
            <a:r>
              <a:rPr lang="pt-BR" sz="2600" smtClean="0"/>
              <a:t>DESEJA-SE TESTAR A HIPÓTESE DE QUE AS FREQÜÊNCIAS DE OCORRÊNCIA NAS VÁRIAS CATEGORIAS SÃO INDEPENDENTES DESSAS CATEGORIAS (Teste de Associação).</a:t>
            </a:r>
          </a:p>
          <a:p>
            <a:pPr eaLnBrk="1" hangingPunct="1"/>
            <a:r>
              <a:rPr lang="pt-BR" sz="2600" smtClean="0"/>
              <a:t>H</a:t>
            </a:r>
            <a:r>
              <a:rPr lang="pt-BR" sz="2600" baseline="-25000" smtClean="0"/>
              <a:t>0</a:t>
            </a:r>
            <a:r>
              <a:rPr lang="pt-BR" sz="2600" smtClean="0"/>
              <a:t> = AS CATEGORIAS SÃO INDEPENDENTES</a:t>
            </a:r>
          </a:p>
          <a:p>
            <a:pPr eaLnBrk="1" hangingPunct="1"/>
            <a:r>
              <a:rPr lang="pt-BR" sz="2600" smtClean="0"/>
              <a:t>H</a:t>
            </a:r>
            <a:r>
              <a:rPr lang="pt-BR" sz="2600" baseline="-25000" smtClean="0"/>
              <a:t>A</a:t>
            </a:r>
            <a:r>
              <a:rPr lang="pt-BR" sz="2600" smtClean="0"/>
              <a:t> = AS CATEGORIAS NÃO SÃO INDEPENDENTES.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58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2900" b="1" i="1">
                <a:solidFill>
                  <a:srgbClr val="FF0066"/>
                </a:solidFill>
                <a:latin typeface="Garamond" pitchFamily="18" charset="0"/>
              </a:rPr>
              <a:t>Muito usado na pesquisa médica e social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844675"/>
            <a:ext cx="67595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59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315995" y="1252667"/>
            <a:ext cx="2267465" cy="20079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6230895" y="3547934"/>
            <a:ext cx="2267465" cy="20079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315994" y="3547934"/>
            <a:ext cx="2267465" cy="20079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230895" y="1206329"/>
            <a:ext cx="2267465" cy="20079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765" y="4579963"/>
            <a:ext cx="167312" cy="2457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834" y="4701503"/>
            <a:ext cx="193646" cy="2691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886" y="2181090"/>
            <a:ext cx="193646" cy="26916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15" y="2210315"/>
            <a:ext cx="193646" cy="26916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412" y="1990309"/>
            <a:ext cx="193646" cy="2691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99" y="4535399"/>
            <a:ext cx="216320" cy="2691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26" y="2559860"/>
            <a:ext cx="167312" cy="24579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28156" y="1680845"/>
            <a:ext cx="179257" cy="24266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756418" y="3991214"/>
            <a:ext cx="188062" cy="26700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449" y="1680845"/>
            <a:ext cx="216320" cy="26916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903" y="4012428"/>
            <a:ext cx="167312" cy="24579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57380" y="1640123"/>
            <a:ext cx="179257" cy="24266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91142" y="4058919"/>
            <a:ext cx="188062" cy="26700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204" y="2559860"/>
            <a:ext cx="216320" cy="26916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575" y="4798663"/>
            <a:ext cx="167312" cy="24579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277770" y="4258223"/>
            <a:ext cx="179257" cy="24266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716174" y="4049072"/>
            <a:ext cx="188062" cy="26700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258" y="3993255"/>
            <a:ext cx="216320" cy="269167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62789" y="2003558"/>
            <a:ext cx="179257" cy="242667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50449" y="2426355"/>
            <a:ext cx="188062" cy="267009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1792441" y="934349"/>
            <a:ext cx="12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eorgia" panose="02040502050405020303" pitchFamily="18" charset="0"/>
              </a:rPr>
              <a:t>Ração 1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694224" y="3290328"/>
            <a:ext cx="12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eorgia" panose="02040502050405020303" pitchFamily="18" charset="0"/>
              </a:rPr>
              <a:t>Ração 4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902385" y="3257204"/>
            <a:ext cx="12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eorgia" panose="02040502050405020303" pitchFamily="18" charset="0"/>
              </a:rPr>
              <a:t>Ração 3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832156" y="873356"/>
            <a:ext cx="12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eorgia" panose="02040502050405020303" pitchFamily="18" charset="0"/>
              </a:rPr>
              <a:t>Ração 2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28745" y="1291178"/>
            <a:ext cx="578331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69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>
          <a:xfrm>
            <a:off x="428625" y="-214313"/>
            <a:ext cx="7543800" cy="1295401"/>
          </a:xfrm>
        </p:spPr>
        <p:txBody>
          <a:bodyPr/>
          <a:lstStyle/>
          <a:p>
            <a:r>
              <a:rPr lang="pt-BR" smtClean="0"/>
              <a:t>Programa SAS</a:t>
            </a:r>
          </a:p>
        </p:txBody>
      </p:sp>
      <p:sp>
        <p:nvSpPr>
          <p:cNvPr id="56323" name="Retângulo 2"/>
          <p:cNvSpPr>
            <a:spLocks noChangeArrowheads="1"/>
          </p:cNvSpPr>
          <p:nvPr/>
        </p:nvSpPr>
        <p:spPr bwMode="auto">
          <a:xfrm>
            <a:off x="571500" y="1214438"/>
            <a:ext cx="75723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600" dirty="0" smtClean="0">
                <a:latin typeface="SAS Monospace Bold" pitchFamily="49" charset="0"/>
              </a:rPr>
              <a:t>ODS </a:t>
            </a:r>
            <a:r>
              <a:rPr lang="pt-BR" sz="1600" dirty="0">
                <a:latin typeface="SAS Monospace Bold" pitchFamily="49" charset="0"/>
              </a:rPr>
              <a:t>PDF FILE='C:\</a:t>
            </a:r>
            <a:r>
              <a:rPr lang="pt-BR" sz="1600" dirty="0" smtClean="0">
                <a:latin typeface="SAS Monospace Bold" pitchFamily="49" charset="0"/>
              </a:rPr>
              <a:t>Arquivos2015\Bioestatistica2015\FUMANTES.PDF</a:t>
            </a:r>
            <a:r>
              <a:rPr lang="pt-BR" sz="1600" dirty="0">
                <a:latin typeface="SAS Monospace Bold" pitchFamily="49" charset="0"/>
              </a:rPr>
              <a:t>';</a:t>
            </a:r>
          </a:p>
          <a:p>
            <a:pPr algn="l"/>
            <a:r>
              <a:rPr lang="pt-BR" sz="1600" dirty="0">
                <a:latin typeface="SAS Monospace Bold" pitchFamily="49" charset="0"/>
              </a:rPr>
              <a:t>TITLE1'*** Análise para verificar a influência do fumo no cancer de pulmão ***';</a:t>
            </a:r>
          </a:p>
          <a:p>
            <a:pPr algn="l"/>
            <a:r>
              <a:rPr lang="pt-BR" sz="1600" dirty="0">
                <a:latin typeface="SAS Monospace Bold" pitchFamily="49" charset="0"/>
              </a:rPr>
              <a:t>TITLE3'*** Análise de Qui-Quadrado ***';</a:t>
            </a:r>
          </a:p>
          <a:p>
            <a:pPr algn="l"/>
            <a:r>
              <a:rPr lang="pt-BR" sz="1600" b="1" dirty="0">
                <a:latin typeface="SAS Monospace Bold" pitchFamily="49" charset="0"/>
              </a:rPr>
              <a:t>DATA FUMO;</a:t>
            </a:r>
          </a:p>
          <a:p>
            <a:pPr algn="l"/>
            <a:r>
              <a:rPr lang="pt-BR" sz="1600" dirty="0">
                <a:latin typeface="SAS Monospace Bold" pitchFamily="49" charset="0"/>
              </a:rPr>
              <a:t>INPUT FUMA $ CANCER $ VALOR;</a:t>
            </a:r>
          </a:p>
          <a:p>
            <a:pPr algn="l"/>
            <a:r>
              <a:rPr lang="pt-BR" sz="1600" dirty="0">
                <a:latin typeface="SAS Monospace Bold" pitchFamily="49" charset="0"/>
              </a:rPr>
              <a:t>DATALINES;</a:t>
            </a:r>
          </a:p>
          <a:p>
            <a:pPr algn="l"/>
            <a:r>
              <a:rPr lang="pt-BR" sz="1600" dirty="0">
                <a:latin typeface="SAS Monospace Bold" pitchFamily="49" charset="0"/>
              </a:rPr>
              <a:t>SIM SIM 566</a:t>
            </a:r>
          </a:p>
          <a:p>
            <a:pPr algn="l"/>
            <a:r>
              <a:rPr lang="pt-BR" sz="1600" dirty="0">
                <a:latin typeface="SAS Monospace Bold" pitchFamily="49" charset="0"/>
              </a:rPr>
              <a:t>SIM NÃO 496</a:t>
            </a:r>
          </a:p>
          <a:p>
            <a:pPr algn="l"/>
            <a:r>
              <a:rPr lang="pt-BR" sz="1600" dirty="0">
                <a:latin typeface="SAS Monospace Bold" pitchFamily="49" charset="0"/>
              </a:rPr>
              <a:t>NÃO SIM 153</a:t>
            </a:r>
          </a:p>
          <a:p>
            <a:pPr algn="l"/>
            <a:r>
              <a:rPr lang="pt-BR" sz="1600" dirty="0">
                <a:latin typeface="SAS Monospace Bold" pitchFamily="49" charset="0"/>
              </a:rPr>
              <a:t>NÃO NÃO 294</a:t>
            </a:r>
          </a:p>
          <a:p>
            <a:pPr algn="l"/>
            <a:r>
              <a:rPr lang="pt-BR" sz="1600" dirty="0">
                <a:latin typeface="SAS Monospace Bold" pitchFamily="49" charset="0"/>
              </a:rPr>
              <a:t>;;;</a:t>
            </a:r>
          </a:p>
          <a:p>
            <a:pPr algn="l"/>
            <a:r>
              <a:rPr lang="pt-BR" sz="1600" b="1" dirty="0">
                <a:latin typeface="SAS Monospace Bold" pitchFamily="49" charset="0"/>
              </a:rPr>
              <a:t>PROC FREQ DATA=FUMO ;</a:t>
            </a:r>
          </a:p>
          <a:p>
            <a:pPr algn="l"/>
            <a:r>
              <a:rPr lang="pt-BR" sz="1600" dirty="0">
                <a:latin typeface="SAS Monospace Bold" pitchFamily="49" charset="0"/>
              </a:rPr>
              <a:t>WEIGHT VALOR;</a:t>
            </a:r>
          </a:p>
          <a:p>
            <a:pPr algn="l"/>
            <a:r>
              <a:rPr lang="pt-BR" sz="1600" dirty="0">
                <a:latin typeface="SAS Monospace Bold" pitchFamily="49" charset="0"/>
              </a:rPr>
              <a:t>TABLES FUMA*CANCER/CHISQ;</a:t>
            </a:r>
          </a:p>
          <a:p>
            <a:pPr algn="l"/>
            <a:r>
              <a:rPr lang="pt-BR" sz="1600" b="1" dirty="0">
                <a:latin typeface="SAS Monospace Bold" pitchFamily="49" charset="0"/>
              </a:rPr>
              <a:t>RUN;</a:t>
            </a:r>
          </a:p>
          <a:p>
            <a:pPr algn="l"/>
            <a:r>
              <a:rPr lang="pt-BR" sz="1600" dirty="0">
                <a:latin typeface="SAS Monospace Bold" pitchFamily="49" charset="0"/>
              </a:rPr>
              <a:t>ODS PDF CLOSE;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60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 do Programa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143000" y="1928813"/>
          <a:ext cx="2329180" cy="2909316"/>
        </p:xfrm>
        <a:graphic>
          <a:graphicData uri="http://schemas.openxmlformats.org/drawingml/2006/table">
            <a:tbl>
              <a:tblPr/>
              <a:tblGrid>
                <a:gridCol w="73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Table of FUMA by CANCER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FUMA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CANCER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Frequency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Percent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Row Pct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 Pct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NÃO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SIM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NÃO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294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19.48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65.77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37.22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153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10.14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34.23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21.28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447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29.62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SIM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496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32.87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46.70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62.78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566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37.51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53.30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78.72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1062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70.38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52.35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719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47.65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1509</a:t>
                      </a:r>
                      <a:b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100.00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857625" y="2143125"/>
          <a:ext cx="5072098" cy="2243328"/>
        </p:xfrm>
        <a:graphic>
          <a:graphicData uri="http://schemas.openxmlformats.org/drawingml/2006/table">
            <a:tbl>
              <a:tblPr/>
              <a:tblGrid>
                <a:gridCol w="305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Statistic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DF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Value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Prob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Chi-Square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45.8513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&lt;.0001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Likelihood Ratio Chi-Square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46.5205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&lt;.0001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Continuity Adj. Chi-Square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45.0901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&lt;.0001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Mantel-Haenszel Chi-Square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45.8209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&lt;.0001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Phi Coefficient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0.1743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Contingency Coefficient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0.1717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Cramer's V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0.1743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61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Teste de independência</a:t>
            </a: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3000"/>
              <a:t>Um pesquisador está interessado em determinar se existe relação entre a idade das pessoas que freqüentam um parque e a origem das pessoas (Brasil ou estrangeiro). Seleciona 180 pessoas sistematicamente e aplica um questionário, obtendo os seguintes dados: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62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Teste de independência (continua)</a:t>
            </a: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522413"/>
            <a:ext cx="6840538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63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284538"/>
            <a:ext cx="3851275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5038"/>
            <a:ext cx="5761038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Teste de independência (continua)</a:t>
            </a: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1187450" y="1557338"/>
            <a:ext cx="518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/>
              <a:t>E = (L</a:t>
            </a:r>
            <a:r>
              <a:rPr lang="pt-BR" sz="3600" b="1" baseline="-25000"/>
              <a:t>tot</a:t>
            </a:r>
            <a:r>
              <a:rPr lang="pt-BR" sz="3600" b="1"/>
              <a:t> x C</a:t>
            </a:r>
            <a:r>
              <a:rPr lang="pt-BR" sz="3600" b="1" baseline="-25000"/>
              <a:t>tot</a:t>
            </a:r>
            <a:r>
              <a:rPr lang="pt-BR" sz="3600" b="1"/>
              <a:t>)/n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64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EXEMPLO: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DESEJA-SE SABER SE HÁ INDEPENDÊNCIA NA OCORRÊNCIA DE DUAS ESPÉCIES EM DOIS LOCAIS DIFERENTES. PARA ESTE TESTE DE HIPÓTESES ORGANIZA-SE UMA TABELA DE FREQÜÊNCIAS CHAMADA DE TABELA DE CONTINGÊNCIA. </a:t>
            </a:r>
          </a:p>
          <a:p>
            <a:pPr eaLnBrk="1" hangingPunct="1"/>
            <a:r>
              <a:rPr lang="pt-BR" sz="2400" b="1" smtClean="0">
                <a:solidFill>
                  <a:srgbClr val="FF6699"/>
                </a:solidFill>
              </a:rPr>
              <a:t>HOUAISS: CONTINGÊNCIA: </a:t>
            </a:r>
          </a:p>
          <a:p>
            <a:pPr lvl="1" eaLnBrk="1" hangingPunct="1"/>
            <a:r>
              <a:rPr lang="pt-BR" sz="2400" smtClean="0"/>
              <a:t>relação entre dois atributos, quando sua medida é baseada no afastamento de suas freqüências em relação aos valores que teriam, na hipótese de independência estatística</a:t>
            </a:r>
          </a:p>
          <a:p>
            <a:pPr eaLnBrk="1" hangingPunct="1"/>
            <a:endParaRPr lang="pt-BR" sz="240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65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39825"/>
          </a:xfrm>
        </p:spPr>
        <p:txBody>
          <a:bodyPr/>
          <a:lstStyle/>
          <a:p>
            <a:pPr eaLnBrk="1" hangingPunct="1"/>
            <a:r>
              <a:rPr lang="pt-BR" smtClean="0"/>
              <a:t>EXEMPLOS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928688" y="1214438"/>
          <a:ext cx="554513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Imagem de bitmap" r:id="rId4" imgW="4915586" imgH="1276190" progId="PBrush">
                  <p:embed/>
                </p:oleObj>
              </mc:Choice>
              <mc:Fallback>
                <p:oleObj name="Imagem de bitmap" r:id="rId4" imgW="4915586" imgH="127619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214438"/>
                        <a:ext cx="5545137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00125" y="3000375"/>
          <a:ext cx="5616575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Imagem de bitmap" r:id="rId6" imgW="4915586" imgH="1276190" progId="PBrush">
                  <p:embed/>
                </p:oleObj>
              </mc:Choice>
              <mc:Fallback>
                <p:oleObj name="Imagem de bitmap" r:id="rId6" imgW="4915586" imgH="127619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000375"/>
                        <a:ext cx="5616575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42988" y="4508500"/>
          <a:ext cx="5616575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Imagem de bitmap" r:id="rId8" imgW="4915586" imgH="1276190" progId="PBrush">
                  <p:embed/>
                </p:oleObj>
              </mc:Choice>
              <mc:Fallback>
                <p:oleObj name="Imagem de bitmap" r:id="rId8" imgW="4915586" imgH="127619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508500"/>
                        <a:ext cx="5616575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6948488" y="1484313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N.S.</a:t>
            </a:r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6877050" y="3429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N.S.</a:t>
            </a:r>
          </a:p>
        </p:txBody>
      </p:sp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6877050" y="5084763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**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9877-93E9-4724-8B24-9F5DE2CA1505}" type="slidenum">
              <a:rPr lang="pt-BR" altLang="en-US" smtClean="0"/>
              <a:pPr>
                <a:defRPr/>
              </a:pPr>
              <a:t>66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400925" cy="1139825"/>
          </a:xfrm>
        </p:spPr>
        <p:txBody>
          <a:bodyPr/>
          <a:lstStyle/>
          <a:p>
            <a:pPr algn="ctr" eaLnBrk="1" hangingPunct="1"/>
            <a:r>
              <a:rPr lang="pt-BR" sz="2400" smtClean="0">
                <a:latin typeface="Times New Roman" pitchFamily="18" charset="0"/>
                <a:cs typeface="Times New Roman" pitchFamily="18" charset="0"/>
              </a:rPr>
              <a:t>TABELAS DE CONTINGÊNCIA COM MAIOR NÚMERO DE CÉLULAS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3341688"/>
          </a:xfrm>
        </p:spPr>
        <p:txBody>
          <a:bodyPr/>
          <a:lstStyle/>
          <a:p>
            <a:pPr eaLnBrk="1" hangingPunct="1"/>
            <a:r>
              <a:rPr lang="pt-BR" sz="2000" smtClean="0"/>
              <a:t>VAMOS SUPOR QUE ESTAMOS ESTUDANDO A OCORRÊNCIA DE CEDRO (</a:t>
            </a:r>
            <a:r>
              <a:rPr lang="pt-BR" sz="2000" i="1" smtClean="0"/>
              <a:t>CEDRELA sp</a:t>
            </a:r>
            <a:r>
              <a:rPr lang="pt-BR" sz="2000" smtClean="0"/>
              <a:t>) EM DIVERSAS FORMAÇÕES FLORESTAIS NA REGIÃO AMAZÔNICA E FAZEMOS UMA AMOSTRAGEM NAS DIFERENTES FORMAÇÕES. NESTAS PARCELAS AVALIAMOS A PRESENÇA OU AUSÊNCIA DA </a:t>
            </a:r>
            <a:r>
              <a:rPr lang="pt-BR" sz="2000" i="1" smtClean="0"/>
              <a:t>CEDRELA sp</a:t>
            </a:r>
            <a:r>
              <a:rPr lang="pt-BR" sz="2000" smtClean="0"/>
              <a:t>. OBTENDO OS SEGUINTES RESULTADOS:</a:t>
            </a:r>
          </a:p>
          <a:p>
            <a:pPr eaLnBrk="1" hangingPunct="1"/>
            <a:endParaRPr lang="pt-BR" sz="2000" smtClean="0"/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3500438"/>
          <a:ext cx="8316912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Imagem de bitmap" r:id="rId4" imgW="4915586" imgH="1228571" progId="PBrush">
                  <p:embed/>
                </p:oleObj>
              </mc:Choice>
              <mc:Fallback>
                <p:oleObj name="Imagem de bitmap" r:id="rId4" imgW="4915586" imgH="122857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500438"/>
                        <a:ext cx="8316912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908175" y="5516563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TABELA DE CONTINGÊNCIA: 2  X  4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E3D6A-DEC1-415E-A32F-6E3E1659CB09}" type="slidenum">
              <a:rPr lang="pt-BR" altLang="en-US" smtClean="0"/>
              <a:pPr>
                <a:defRPr/>
              </a:pPr>
              <a:t>67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-214313"/>
            <a:ext cx="8229600" cy="1139826"/>
          </a:xfrm>
        </p:spPr>
        <p:txBody>
          <a:bodyPr/>
          <a:lstStyle/>
          <a:p>
            <a:pPr eaLnBrk="1" hangingPunct="1"/>
            <a:r>
              <a:rPr lang="pt-BR" smtClean="0"/>
              <a:t>TESTE DE HIPÓTESE: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052513"/>
            <a:ext cx="7570788" cy="1397000"/>
          </a:xfrm>
        </p:spPr>
        <p:txBody>
          <a:bodyPr/>
          <a:lstStyle/>
          <a:p>
            <a:pPr eaLnBrk="1" hangingPunct="1"/>
            <a:r>
              <a:rPr lang="pt-BR" sz="2400" b="1" smtClean="0"/>
              <a:t>H</a:t>
            </a:r>
            <a:r>
              <a:rPr lang="pt-BR" sz="2400" b="1" baseline="-25000" smtClean="0"/>
              <a:t>0</a:t>
            </a:r>
            <a:r>
              <a:rPr lang="pt-BR" sz="2400" b="1" smtClean="0"/>
              <a:t> = A OCORRÊNCIA DA CEDRELA sp É INDEPENDENTE DO LOCAL.</a:t>
            </a:r>
          </a:p>
          <a:p>
            <a:pPr eaLnBrk="1" hangingPunct="1"/>
            <a:r>
              <a:rPr lang="pt-BR" sz="2400" b="1" smtClean="0"/>
              <a:t>H</a:t>
            </a:r>
            <a:r>
              <a:rPr lang="pt-BR" sz="2400" b="1" baseline="-25000" smtClean="0"/>
              <a:t>A</a:t>
            </a:r>
            <a:r>
              <a:rPr lang="pt-BR" sz="2400" b="1" smtClean="0"/>
              <a:t> = A OCORRÊNCIA DA CEDRELA DEPENDE DO LOCAL.</a:t>
            </a:r>
          </a:p>
          <a:p>
            <a:pPr eaLnBrk="1" hangingPunct="1"/>
            <a:endParaRPr lang="pt-BR" sz="2400" b="1" smtClean="0"/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2708275"/>
          <a:ext cx="8135937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Imagem de bitmap" r:id="rId4" imgW="4923810" imgH="1228571" progId="PBrush">
                  <p:embed/>
                </p:oleObj>
              </mc:Choice>
              <mc:Fallback>
                <p:oleObj name="Imagem de bitmap" r:id="rId4" imgW="4923810" imgH="122857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08275"/>
                        <a:ext cx="8135937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42988" y="4724400"/>
            <a:ext cx="662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GRAUS DE LIBERDADE: g.l. = (C-1) (L-1) = (4-1) (2-1) = 3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1188" y="5229225"/>
          <a:ext cx="79930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6" imgW="7683480" imgH="736560" progId="Equation.3">
                  <p:embed/>
                </p:oleObj>
              </mc:Choice>
              <mc:Fallback>
                <p:oleObj name="Equation" r:id="rId6" imgW="7683480" imgH="736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229225"/>
                        <a:ext cx="7993062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9BE49-E490-4059-957C-78E2CBD8AA98}" type="slidenum">
              <a:rPr lang="pt-BR" altLang="en-US" smtClean="0"/>
              <a:pPr>
                <a:defRPr/>
              </a:pPr>
              <a:t>68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 TABELA 2 X 2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3850" y="1412875"/>
          <a:ext cx="8353425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Imagem de bitmap" r:id="rId4" imgW="4915586" imgH="1228571" progId="PBrush">
                  <p:embed/>
                </p:oleObj>
              </mc:Choice>
              <mc:Fallback>
                <p:oleObj name="Imagem de bitmap" r:id="rId4" imgW="4915586" imgH="122857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12875"/>
                        <a:ext cx="8353425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3789363"/>
            <a:ext cx="81359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AS TABELAS DE CONTINGÊNCIA COM MAIS DE 2 LINHAS E 2 COLUNAS PODEM SER SUBDIVIDIDAS EM TABELAS 2 X 2 PARA ESTUDAR CASO A CASO. POR EXEMPLO, A TABELA DA </a:t>
            </a:r>
            <a:r>
              <a:rPr lang="pt-BR" b="1" i="1" u="sng"/>
              <a:t>CEDRELA </a:t>
            </a:r>
            <a:r>
              <a:rPr lang="pt-BR" b="1"/>
              <a:t>PODE SER SUBDIVIDIDA EM DIVERSAS TABELAS 2 X 2, PARA ESTUDAR PARES DE LOCAIS.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69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315995" y="1252667"/>
            <a:ext cx="2267465" cy="20079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6230895" y="3547934"/>
            <a:ext cx="2267465" cy="20079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315994" y="3547934"/>
            <a:ext cx="2267465" cy="20079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230895" y="1206329"/>
            <a:ext cx="2267465" cy="20079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765" y="4579963"/>
            <a:ext cx="167312" cy="2457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40" y="1415083"/>
            <a:ext cx="193646" cy="2691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422" y="2381373"/>
            <a:ext cx="193646" cy="26916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318" y="2025966"/>
            <a:ext cx="193646" cy="26916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412" y="1990309"/>
            <a:ext cx="193646" cy="2691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99" y="4535399"/>
            <a:ext cx="216320" cy="2691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26" y="2559860"/>
            <a:ext cx="167312" cy="24579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02164" y="1931817"/>
            <a:ext cx="179257" cy="24266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756418" y="4730589"/>
            <a:ext cx="188062" cy="26700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443" y="4048411"/>
            <a:ext cx="216320" cy="26916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427" y="2421160"/>
            <a:ext cx="167312" cy="24579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57380" y="1640123"/>
            <a:ext cx="179257" cy="24266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91142" y="4058919"/>
            <a:ext cx="188062" cy="26700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613" y="3916779"/>
            <a:ext cx="216320" cy="26916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575" y="4798663"/>
            <a:ext cx="167312" cy="24579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31011" y="1761457"/>
            <a:ext cx="179257" cy="24266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221626" y="4692254"/>
            <a:ext cx="188062" cy="26700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118" y="4551920"/>
            <a:ext cx="216320" cy="269167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75782" y="2073998"/>
            <a:ext cx="179257" cy="242667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209471" y="4058919"/>
            <a:ext cx="188062" cy="267009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1792441" y="934349"/>
            <a:ext cx="12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eorgia" panose="02040502050405020303" pitchFamily="18" charset="0"/>
              </a:rPr>
              <a:t>Ração 1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694224" y="3290328"/>
            <a:ext cx="12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eorgia" panose="02040502050405020303" pitchFamily="18" charset="0"/>
              </a:rPr>
              <a:t>Ração 4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902385" y="3257204"/>
            <a:ext cx="12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eorgia" panose="02040502050405020303" pitchFamily="18" charset="0"/>
              </a:rPr>
              <a:t>Ração 3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832156" y="873356"/>
            <a:ext cx="12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eorgia" panose="02040502050405020303" pitchFamily="18" charset="0"/>
              </a:rPr>
              <a:t>Ração 2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28745" y="1291178"/>
            <a:ext cx="578331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146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Teste exato de Fisher (Fisher’s exact test)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755576" y="1700808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3000" dirty="0"/>
              <a:t>Usado em tabelas de contingência 2 x 2 (testes de associação</a:t>
            </a:r>
            <a:r>
              <a:rPr lang="pt-BR" sz="3000" dirty="0" smtClean="0"/>
              <a:t>) e/ou quando o tamanho da amostra tomada e os valores esperados são pequenos. Útil quando o valor esperado de pelo menos uma célula é menor que 5.</a:t>
            </a:r>
            <a:endParaRPr lang="pt-BR" sz="3000" dirty="0"/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3000" dirty="0"/>
              <a:t>Amostras independentes e aleatórias.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 dirty="0" err="1"/>
              <a:t>Calcula</a:t>
            </a:r>
            <a:r>
              <a:rPr lang="en-US" sz="3000" dirty="0"/>
              <a:t> a </a:t>
            </a:r>
            <a:r>
              <a:rPr lang="en-US" sz="3000" dirty="0" err="1"/>
              <a:t>probabilidade</a:t>
            </a:r>
            <a:r>
              <a:rPr lang="en-US" sz="3000" dirty="0"/>
              <a:t> </a:t>
            </a:r>
            <a:r>
              <a:rPr lang="en-US" sz="3000" dirty="0" err="1"/>
              <a:t>que</a:t>
            </a:r>
            <a:r>
              <a:rPr lang="en-US" sz="3000" dirty="0"/>
              <a:t> </a:t>
            </a:r>
            <a:r>
              <a:rPr lang="en-US" sz="3000" dirty="0" err="1"/>
              <a:t>cada</a:t>
            </a:r>
            <a:r>
              <a:rPr lang="en-US" sz="3000" dirty="0"/>
              <a:t> </a:t>
            </a:r>
            <a:r>
              <a:rPr lang="en-US" sz="3000" dirty="0" err="1"/>
              <a:t>tabela</a:t>
            </a:r>
            <a:r>
              <a:rPr lang="en-US" sz="3000" dirty="0"/>
              <a:t> de </a:t>
            </a:r>
            <a:r>
              <a:rPr lang="en-US" sz="3000" dirty="0" err="1"/>
              <a:t>contingência</a:t>
            </a:r>
            <a:r>
              <a:rPr lang="en-US" sz="3000" dirty="0"/>
              <a:t> </a:t>
            </a:r>
            <a:r>
              <a:rPr lang="en-US" sz="3000" dirty="0" err="1"/>
              <a:t>foi</a:t>
            </a:r>
            <a:r>
              <a:rPr lang="en-US" sz="3000" dirty="0"/>
              <a:t> </a:t>
            </a:r>
            <a:r>
              <a:rPr lang="en-US" sz="3000" dirty="0" err="1"/>
              <a:t>obtida</a:t>
            </a:r>
            <a:r>
              <a:rPr lang="en-US" sz="3000" dirty="0"/>
              <a:t> </a:t>
            </a:r>
            <a:r>
              <a:rPr lang="en-US" sz="3000" dirty="0" err="1"/>
              <a:t>por</a:t>
            </a:r>
            <a:r>
              <a:rPr lang="en-US" sz="3000" dirty="0"/>
              <a:t> </a:t>
            </a:r>
            <a:r>
              <a:rPr lang="en-US" sz="3000" dirty="0" err="1"/>
              <a:t>acaso</a:t>
            </a:r>
            <a:r>
              <a:rPr lang="en-US" sz="3000" dirty="0" smtClean="0"/>
              <a:t>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pt-BR" sz="3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70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900" b="1">
                <a:solidFill>
                  <a:srgbClr val="CC0066"/>
                </a:solidFill>
                <a:latin typeface="Garamond" pitchFamily="18" charset="0"/>
              </a:rPr>
              <a:t>Escolha entre o Qui-quadrado de Pearson e o teste exato de Fisher.</a:t>
            </a:r>
            <a:endParaRPr lang="pt-BR" sz="2900" b="1">
              <a:solidFill>
                <a:srgbClr val="CC0066"/>
              </a:solidFill>
              <a:latin typeface="Garamond" pitchFamily="18" charset="0"/>
            </a:endParaRP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b="1"/>
              <a:t>Amostra de tamanho pequeno</a:t>
            </a:r>
          </a:p>
          <a:p>
            <a:pPr marL="669925" lvl="1" indent="-325438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/>
              <a:t>Se menor que  20-40</a:t>
            </a:r>
          </a:p>
          <a:p>
            <a:pPr marL="669925" lvl="1" indent="-325438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/>
              <a:t>Se o número esperado de observações na célula for menor que 5.</a:t>
            </a:r>
          </a:p>
          <a:p>
            <a:pPr marL="669925" lvl="1" indent="-325438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/>
              <a:t>Use o Teste Exato de Fisher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b="1"/>
              <a:t>Amostra de tamanho pequeno</a:t>
            </a:r>
          </a:p>
          <a:p>
            <a:pPr marL="669925" lvl="1" indent="-325438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/>
              <a:t>Algumas centenas de dados, use qualquer um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b="1"/>
              <a:t>Amostra de tamanho grande</a:t>
            </a:r>
            <a:r>
              <a:rPr lang="en-US" sz="2600"/>
              <a:t> </a:t>
            </a:r>
          </a:p>
          <a:p>
            <a:pPr marL="669925" lvl="1" indent="-325438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/>
              <a:t>Milhares de dados</a:t>
            </a:r>
          </a:p>
          <a:p>
            <a:pPr marL="669925" lvl="1" indent="-325438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/>
              <a:t>Use qui-quadrado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71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500063" y="-214313"/>
            <a:ext cx="7158037" cy="141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3800" b="1">
                <a:solidFill>
                  <a:schemeClr val="tx2"/>
                </a:solidFill>
                <a:latin typeface="Garamond" pitchFamily="18" charset="0"/>
              </a:rPr>
              <a:t>Exemplo do teste exato de Fisher.</a:t>
            </a:r>
          </a:p>
        </p:txBody>
      </p:sp>
      <p:sp>
        <p:nvSpPr>
          <p:cNvPr id="64515" name="Retângulo 4"/>
          <p:cNvSpPr>
            <a:spLocks noChangeArrowheads="1"/>
          </p:cNvSpPr>
          <p:nvPr/>
        </p:nvSpPr>
        <p:spPr bwMode="auto">
          <a:xfrm>
            <a:off x="428625" y="1428750"/>
            <a:ext cx="85725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dirty="0" smtClean="0">
                <a:latin typeface="SAS Monospace Bold" pitchFamily="49" charset="0"/>
              </a:rPr>
              <a:t>ODS </a:t>
            </a:r>
            <a:r>
              <a:rPr lang="pt-BR" dirty="0">
                <a:latin typeface="SAS Monospace Bold" pitchFamily="49" charset="0"/>
              </a:rPr>
              <a:t>PDF FILE='C:\</a:t>
            </a:r>
            <a:r>
              <a:rPr lang="pt-BR" dirty="0" smtClean="0">
                <a:latin typeface="SAS Monospace Bold" pitchFamily="49" charset="0"/>
              </a:rPr>
              <a:t>Arquivos2015\Bioestatistica2015\HIV_AZT.PDF</a:t>
            </a:r>
            <a:r>
              <a:rPr lang="pt-BR" dirty="0">
                <a:latin typeface="SAS Monospace Bold" pitchFamily="49" charset="0"/>
              </a:rPr>
              <a:t>';</a:t>
            </a:r>
          </a:p>
          <a:p>
            <a:pPr algn="l"/>
            <a:r>
              <a:rPr lang="pt-BR" dirty="0">
                <a:latin typeface="SAS Monospace Bold" pitchFamily="49" charset="0"/>
              </a:rPr>
              <a:t>TITLE1'*** Análise para verificar a influência do do AZT na progressão do vírus HIV ***';</a:t>
            </a:r>
          </a:p>
          <a:p>
            <a:pPr algn="l"/>
            <a:r>
              <a:rPr lang="pt-BR" dirty="0">
                <a:latin typeface="SAS Monospace Bold" pitchFamily="49" charset="0"/>
              </a:rPr>
              <a:t>TITLE3'*** Análise de Qui-Quadrado ***';</a:t>
            </a:r>
          </a:p>
          <a:p>
            <a:pPr algn="l"/>
            <a:r>
              <a:rPr lang="pt-BR" b="1" dirty="0">
                <a:latin typeface="SAS Monospace Bold" pitchFamily="49" charset="0"/>
              </a:rPr>
              <a:t>DATA HIV;</a:t>
            </a:r>
          </a:p>
          <a:p>
            <a:pPr algn="l"/>
            <a:r>
              <a:rPr lang="pt-BR" dirty="0">
                <a:latin typeface="SAS Monospace Bold" pitchFamily="49" charset="0"/>
              </a:rPr>
              <a:t>INPUT TRATAMENTO $ PROGRESSO $ INDIVID;</a:t>
            </a:r>
          </a:p>
          <a:p>
            <a:pPr algn="l"/>
            <a:r>
              <a:rPr lang="pt-BR" dirty="0">
                <a:latin typeface="SAS Monospace Bold" pitchFamily="49" charset="0"/>
              </a:rPr>
              <a:t>DATALINES;</a:t>
            </a:r>
          </a:p>
          <a:p>
            <a:pPr algn="l"/>
            <a:r>
              <a:rPr lang="pt-BR" dirty="0">
                <a:latin typeface="SAS Monospace Bold" pitchFamily="49" charset="0"/>
              </a:rPr>
              <a:t>AZT  SIM   76</a:t>
            </a:r>
          </a:p>
          <a:p>
            <a:pPr algn="l"/>
            <a:r>
              <a:rPr lang="pt-BR" dirty="0">
                <a:latin typeface="SAS Monospace Bold" pitchFamily="49" charset="0"/>
              </a:rPr>
              <a:t>AZT  NÃO  399</a:t>
            </a:r>
          </a:p>
          <a:p>
            <a:pPr algn="l"/>
            <a:r>
              <a:rPr lang="pt-BR" dirty="0">
                <a:latin typeface="SAS Monospace Bold" pitchFamily="49" charset="0"/>
              </a:rPr>
              <a:t>PLACEBO  SIM  129</a:t>
            </a:r>
          </a:p>
          <a:p>
            <a:pPr algn="l"/>
            <a:r>
              <a:rPr lang="pt-BR" dirty="0">
                <a:latin typeface="SAS Monospace Bold" pitchFamily="49" charset="0"/>
              </a:rPr>
              <a:t>PLACEBO  NÃO  332</a:t>
            </a:r>
          </a:p>
          <a:p>
            <a:pPr algn="l"/>
            <a:r>
              <a:rPr lang="pt-BR" dirty="0">
                <a:latin typeface="SAS Monospace Bold" pitchFamily="49" charset="0"/>
              </a:rPr>
              <a:t>;;;</a:t>
            </a:r>
          </a:p>
          <a:p>
            <a:pPr algn="l"/>
            <a:r>
              <a:rPr lang="pt-BR" b="1" dirty="0">
                <a:latin typeface="SAS Monospace Bold" pitchFamily="49" charset="0"/>
              </a:rPr>
              <a:t>PROC FREQ DATA=HIV ;</a:t>
            </a:r>
          </a:p>
          <a:p>
            <a:pPr algn="l"/>
            <a:r>
              <a:rPr lang="pt-BR" dirty="0">
                <a:latin typeface="SAS Monospace Bold" pitchFamily="49" charset="0"/>
              </a:rPr>
              <a:t>WEIGHT INDIVID;</a:t>
            </a:r>
          </a:p>
          <a:p>
            <a:pPr algn="l"/>
            <a:r>
              <a:rPr lang="pt-BR" dirty="0">
                <a:latin typeface="SAS Monospace Bold" pitchFamily="49" charset="0"/>
              </a:rPr>
              <a:t>TABLES TRATAMENTO*PROGRESSO/FISHER;</a:t>
            </a:r>
          </a:p>
          <a:p>
            <a:pPr algn="l"/>
            <a:r>
              <a:rPr lang="pt-BR" b="1" dirty="0">
                <a:latin typeface="SAS Monospace Bold" pitchFamily="49" charset="0"/>
              </a:rPr>
              <a:t>RUN;</a:t>
            </a:r>
          </a:p>
          <a:p>
            <a:pPr algn="l"/>
            <a:r>
              <a:rPr lang="pt-BR" dirty="0">
                <a:latin typeface="SAS Monospace Bold" pitchFamily="49" charset="0"/>
              </a:rPr>
              <a:t>ODS PDF CLOSE;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72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Resultado do SAS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000250" y="1714500"/>
          <a:ext cx="5072098" cy="4486656"/>
        </p:xfrm>
        <a:graphic>
          <a:graphicData uri="http://schemas.openxmlformats.org/drawingml/2006/table">
            <a:tbl>
              <a:tblPr/>
              <a:tblGrid>
                <a:gridCol w="168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67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Table of TRATAMENTO by PROGRESSO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TRATAMENTO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PROGRESSO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Frequency</a:t>
                      </a:r>
                      <a:b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Percent</a:t>
                      </a:r>
                      <a:b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Row Pct</a:t>
                      </a:r>
                      <a:b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 Pct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NÃO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SIM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7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AZT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399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42.63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84.00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54.58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76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8.12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16.00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37.07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475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50.75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7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PLACEBO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332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35.47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72.02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45.42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129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13.78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27.98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62.93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461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49.25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731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78.10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205</a:t>
                      </a:r>
                      <a:b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21.90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936</a:t>
                      </a:r>
                      <a:br>
                        <a:rPr lang="pt-B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100.00</a:t>
                      </a:r>
                      <a:endParaRPr lang="pt-BR" sz="16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73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3800">
                <a:solidFill>
                  <a:schemeClr val="tx2"/>
                </a:solidFill>
                <a:latin typeface="Garamond" pitchFamily="18" charset="0"/>
              </a:rPr>
              <a:t>Resultado do teste exato de Fisher.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14375" y="2071688"/>
          <a:ext cx="3929090" cy="2571768"/>
        </p:xfrm>
        <a:graphic>
          <a:graphicData uri="http://schemas.openxmlformats.org/drawingml/2006/table">
            <a:tbl>
              <a:tblPr/>
              <a:tblGrid>
                <a:gridCol w="2367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Statistic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DF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Value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Prob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Chi-Square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19.6383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&lt;.0001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Likelihood Ratio Chi-Square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19.7994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&lt;.0001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Continuity Adj. Chi-Square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18.9440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&lt;.0001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Mantel-Haenszel Chi-Square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19.6174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&lt;.0001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Phi Coefficient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0.1448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Contingency Coefficient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0.1434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Cramer's V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0.1448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214938" y="2500313"/>
          <a:ext cx="3786214" cy="2017488"/>
        </p:xfrm>
        <a:graphic>
          <a:graphicData uri="http://schemas.openxmlformats.org/drawingml/2006/table">
            <a:tbl>
              <a:tblPr/>
              <a:tblGrid>
                <a:gridCol w="2684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Fisher's</a:t>
                      </a: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BR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Exact</a:t>
                      </a: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BR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Test</a:t>
                      </a:r>
                      <a:endParaRPr lang="pt-BR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Cell (1,1) Frequency (F)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399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Left-sided Pr &lt;= F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1.0000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Right-sided</a:t>
                      </a:r>
                      <a:r>
                        <a:rPr lang="pt-BR" sz="16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BR" sz="16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Pr</a:t>
                      </a:r>
                      <a:r>
                        <a:rPr lang="pt-BR" sz="16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 &gt;= F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6.251E-06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Table Probability (P)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3.285E-06</a:t>
                      </a:r>
                      <a:endParaRPr lang="pt-BR" sz="16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Two-sided</a:t>
                      </a: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BR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Pr</a:t>
                      </a: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&lt;= P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9.240E-06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74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TESTE G</a:t>
            </a:r>
            <a:r>
              <a:rPr lang="pt-BR" baseline="30000" smtClean="0"/>
              <a:t>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68413"/>
            <a:ext cx="4038600" cy="4530725"/>
          </a:xfrm>
        </p:spPr>
        <p:txBody>
          <a:bodyPr/>
          <a:lstStyle/>
          <a:p>
            <a:pPr eaLnBrk="1" hangingPunct="1"/>
            <a:r>
              <a:rPr lang="pt-BR" sz="2600" smtClean="0"/>
              <a:t>O TESTE </a:t>
            </a:r>
            <a:r>
              <a:rPr lang="el-GR" sz="260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sz="26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600" smtClean="0">
                <a:latin typeface="Times New Roman" pitchFamily="18" charset="0"/>
                <a:cs typeface="Times New Roman" pitchFamily="18" charset="0"/>
              </a:rPr>
              <a:t> FOI ENTÃO PROPOSTO POR PEARSON EM 1900 E A SUA APLICAÇÃO FOI PROPOSTA POR FISHER EM 1922. O TESTE G</a:t>
            </a:r>
            <a:r>
              <a:rPr lang="pt-BR" sz="26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600" smtClean="0">
                <a:latin typeface="Times New Roman" pitchFamily="18" charset="0"/>
                <a:cs typeface="Times New Roman" pitchFamily="18" charset="0"/>
              </a:rPr>
              <a:t> FOI PROPOSTO POR WILKS EM 1935.</a:t>
            </a:r>
          </a:p>
          <a:p>
            <a:pPr eaLnBrk="1" hangingPunct="1"/>
            <a:endParaRPr lang="el-GR" sz="2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8" name="Picture 7" descr="Wilks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268413"/>
            <a:ext cx="3619500" cy="4140200"/>
          </a:xfrm>
        </p:spPr>
      </p:pic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5076825" y="566102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S.S. WILKS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E3D6A-DEC1-415E-A32F-6E3E1659CB09}" type="slidenum">
              <a:rPr lang="pt-BR" altLang="en-US" smtClean="0"/>
              <a:pPr>
                <a:defRPr/>
              </a:pPr>
              <a:t>75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Samuel Stanley Wilks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147050" cy="4248150"/>
          </a:xfrm>
          <a:solidFill>
            <a:srgbClr val="0033CC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1900" b="1" smtClean="0">
                <a:solidFill>
                  <a:schemeClr val="bg1"/>
                </a:solidFill>
              </a:rPr>
              <a:t>NESCEU EM 17 DE JUNHO DE 1906 EM Little Elm, Texas, USA</a:t>
            </a:r>
            <a:br>
              <a:rPr lang="pt-BR" sz="1900" b="1" smtClean="0">
                <a:solidFill>
                  <a:schemeClr val="bg1"/>
                </a:solidFill>
              </a:rPr>
            </a:br>
            <a:r>
              <a:rPr lang="pt-BR" sz="1900" b="1" smtClean="0">
                <a:solidFill>
                  <a:schemeClr val="bg1"/>
                </a:solidFill>
              </a:rPr>
              <a:t>FALECEU EM  7 DE MARÇO DE 1964 EM Princeton, Nova Jersey, USA </a:t>
            </a:r>
          </a:p>
          <a:p>
            <a:pPr eaLnBrk="1" hangingPunct="1">
              <a:lnSpc>
                <a:spcPct val="80000"/>
              </a:lnSpc>
            </a:pPr>
            <a:r>
              <a:rPr lang="pt-BR" sz="1900" b="1" smtClean="0">
                <a:solidFill>
                  <a:schemeClr val="bg1"/>
                </a:solidFill>
              </a:rPr>
              <a:t>ESTUDOU NO TEXAS E FEZ SEU DOUTORADO EM IOWA STATE UNIVERSITY. </a:t>
            </a:r>
          </a:p>
          <a:p>
            <a:pPr eaLnBrk="1" hangingPunct="1">
              <a:lnSpc>
                <a:spcPct val="80000"/>
              </a:lnSpc>
            </a:pPr>
            <a:r>
              <a:rPr lang="pt-BR" sz="1900" b="1" smtClean="0">
                <a:solidFill>
                  <a:schemeClr val="bg1"/>
                </a:solidFill>
              </a:rPr>
              <a:t>PASSOU 2 ANOS NA INGLATERRA (1931 E 1932) QUANDO TRABALHOU COM PEARSON E COM FISHER</a:t>
            </a:r>
          </a:p>
          <a:p>
            <a:pPr eaLnBrk="1" hangingPunct="1">
              <a:lnSpc>
                <a:spcPct val="80000"/>
              </a:lnSpc>
            </a:pPr>
            <a:r>
              <a:rPr lang="pt-BR" sz="1900" b="1" smtClean="0">
                <a:solidFill>
                  <a:schemeClr val="bg1"/>
                </a:solidFill>
              </a:rPr>
              <a:t>EM 1933 FOI PARA A UNIVERSIDADE DE PRINCETON, NOVA JERSEY, COMO PROFESSOR DE ESTATÍSTICA MATEMÁTICA, ONDE PERMANECEU ATÉ O FIM DA SUA CARREIRA PROFISSIONAL.</a:t>
            </a:r>
          </a:p>
          <a:p>
            <a:pPr eaLnBrk="1" hangingPunct="1">
              <a:lnSpc>
                <a:spcPct val="80000"/>
              </a:lnSpc>
            </a:pPr>
            <a:r>
              <a:rPr lang="pt-BR" sz="1900" b="1" smtClean="0">
                <a:solidFill>
                  <a:schemeClr val="bg1"/>
                </a:solidFill>
              </a:rPr>
              <a:t>TRABALHOU PARA O GOVERNO E EM 1947 RECEBEU DO PRESIDENTE DOS E.U. O CERTIFICADO DE MÉRITO PELOS TRABALHOS DESENVOLVIDOS NA GUERRA ANTI-SUBMARINA E NA SOLUÇÃO DE PROBLEMAS RELACIONADOS A DISTRIBUIÇÃO DE TROPAS MILITARES. 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76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VOLTAMOS AO TESTE G</a:t>
            </a:r>
            <a:r>
              <a:rPr lang="pt-BR" baseline="30000" smtClean="0"/>
              <a:t>2</a:t>
            </a:r>
            <a:endParaRPr lang="pt-BR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1468438"/>
          </a:xfrm>
        </p:spPr>
        <p:txBody>
          <a:bodyPr/>
          <a:lstStyle/>
          <a:p>
            <a:pPr eaLnBrk="1" hangingPunct="1"/>
            <a:r>
              <a:rPr lang="pt-BR" sz="2600" smtClean="0"/>
              <a:t>UTILIZA A RAZÃO DA VEROSSIMILHANÇA E APRESENTA A SEGUINTE FÓRMULA:</a:t>
            </a:r>
          </a:p>
          <a:p>
            <a:pPr eaLnBrk="1" hangingPunct="1"/>
            <a:endParaRPr lang="pt-BR" sz="2600" smtClean="0"/>
          </a:p>
        </p:txBody>
      </p:sp>
      <p:graphicFrame>
        <p:nvGraphicFramePr>
          <p:cNvPr id="1126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3524250"/>
          <a:ext cx="79930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ção" r:id="rId4" imgW="2590560" imgH="444240" progId="Equation.3">
                  <p:embed/>
                </p:oleObj>
              </mc:Choice>
              <mc:Fallback>
                <p:oleObj name="Equação" r:id="rId4" imgW="25905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524250"/>
                        <a:ext cx="7993062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E3D6A-DEC1-415E-A32F-6E3E1659CB09}" type="slidenum">
              <a:rPr lang="pt-BR" altLang="en-US" smtClean="0"/>
              <a:pPr>
                <a:defRPr/>
              </a:pPr>
              <a:t>77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TESTE G</a:t>
            </a:r>
            <a:r>
              <a:rPr lang="pt-BR" baseline="30000" smtClean="0"/>
              <a:t>2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8748712" cy="865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600" smtClean="0"/>
              <a:t>RECOMENDA-SE USAR O TESTE G</a:t>
            </a:r>
            <a:r>
              <a:rPr lang="pt-BR" sz="2600" baseline="30000" smtClean="0"/>
              <a:t>2</a:t>
            </a:r>
            <a:r>
              <a:rPr lang="pt-BR" sz="2600" smtClean="0"/>
              <a:t> NO LUGAR DO TESTE </a:t>
            </a:r>
            <a:r>
              <a:rPr lang="el-GR" sz="260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sz="26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600" smtClean="0">
                <a:latin typeface="Times New Roman" pitchFamily="18" charset="0"/>
                <a:cs typeface="Times New Roman" pitchFamily="18" charset="0"/>
              </a:rPr>
              <a:t> QUANDO:</a:t>
            </a:r>
          </a:p>
          <a:p>
            <a:pPr eaLnBrk="1" hangingPunct="1">
              <a:lnSpc>
                <a:spcPct val="90000"/>
              </a:lnSpc>
            </a:pPr>
            <a:endParaRPr lang="el-GR" sz="26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19462330"/>
              </p:ext>
            </p:extLst>
          </p:nvPr>
        </p:nvGraphicFramePr>
        <p:xfrm>
          <a:off x="1473200" y="2308225"/>
          <a:ext cx="6197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ção" r:id="rId4" imgW="3225600" imgH="253800" progId="Equation.3">
                  <p:embed/>
                </p:oleObj>
              </mc:Choice>
              <mc:Fallback>
                <p:oleObj name="Equação" r:id="rId4" imgW="32256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308225"/>
                        <a:ext cx="61976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55650" y="3284538"/>
            <a:ext cx="77041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/>
              <a:t>PARA UMA TABELA DE CONTINGÊNCIA A FÓRMULA DE G</a:t>
            </a:r>
            <a:r>
              <a:rPr lang="pt-BR" sz="2600" baseline="30000"/>
              <a:t>2</a:t>
            </a:r>
            <a:r>
              <a:rPr lang="pt-BR" sz="2600"/>
              <a:t> É: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08050" y="4292600"/>
          <a:ext cx="71818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ção" r:id="rId6" imgW="3365280" imgH="355320" progId="Equation.3">
                  <p:embed/>
                </p:oleObj>
              </mc:Choice>
              <mc:Fallback>
                <p:oleObj name="Equação" r:id="rId6" imgW="3365280" imgH="355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4292600"/>
                        <a:ext cx="71818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55650" y="5073650"/>
            <a:ext cx="76327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FF0000"/>
                </a:solidFill>
              </a:rPr>
              <a:t>TANTO O TESTE G</a:t>
            </a:r>
            <a:r>
              <a:rPr lang="pt-BR" sz="1600" b="1" baseline="30000">
                <a:solidFill>
                  <a:srgbClr val="FF0000"/>
                </a:solidFill>
              </a:rPr>
              <a:t>2</a:t>
            </a:r>
            <a:r>
              <a:rPr lang="pt-BR" sz="1600" b="1">
                <a:solidFill>
                  <a:srgbClr val="FF0000"/>
                </a:solidFill>
              </a:rPr>
              <a:t> COMO O </a:t>
            </a:r>
            <a:r>
              <a:rPr lang="el-GR" sz="1600" b="1">
                <a:solidFill>
                  <a:srgbClr val="FF0000"/>
                </a:solidFill>
                <a:cs typeface="Times New Roman" pitchFamily="18" charset="0"/>
              </a:rPr>
              <a:t>χ</a:t>
            </a:r>
            <a:r>
              <a:rPr lang="pt-BR" sz="1600" b="1" baseline="3000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pt-BR" sz="1600" b="1">
                <a:solidFill>
                  <a:srgbClr val="FF0000"/>
                </a:solidFill>
                <a:cs typeface="Times New Roman" pitchFamily="18" charset="0"/>
              </a:rPr>
              <a:t> APRESENTAM  RESULTADOS SEMELHANTES. 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FF0000"/>
                </a:solidFill>
                <a:cs typeface="Times New Roman" pitchFamily="18" charset="0"/>
              </a:rPr>
              <a:t>QUANDO OS RESULTADOS SÃO DIFERENTES (UM SIGNIFICATIVO E OUTRO NÃO, POR EXEMPLO) </a:t>
            </a:r>
            <a:r>
              <a:rPr lang="pt-BR" sz="1600" b="1" i="1" u="sng">
                <a:solidFill>
                  <a:srgbClr val="FF0000"/>
                </a:solidFill>
                <a:cs typeface="Times New Roman" pitchFamily="18" charset="0"/>
              </a:rPr>
              <a:t>RECOMENDAM</a:t>
            </a:r>
            <a:r>
              <a:rPr lang="pt-BR" sz="1600" b="1">
                <a:solidFill>
                  <a:srgbClr val="FF0000"/>
                </a:solidFill>
                <a:cs typeface="Times New Roman" pitchFamily="18" charset="0"/>
              </a:rPr>
              <a:t> USAR O TESTE G</a:t>
            </a:r>
            <a:r>
              <a:rPr lang="pt-BR" sz="1600" b="1" baseline="3000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pt-BR" sz="1600" b="1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l-GR" sz="16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9BE49-E490-4059-957C-78E2CBD8AA98}" type="slidenum">
              <a:rPr lang="pt-BR" altLang="en-US" smtClean="0"/>
              <a:pPr>
                <a:defRPr/>
              </a:pPr>
              <a:t>78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18" y="644999"/>
            <a:ext cx="7812563" cy="5568001"/>
          </a:xfrm>
          <a:prstGeom prst="rect">
            <a:avLst/>
          </a:prstGeom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5076825" y="3284538"/>
            <a:ext cx="3455988" cy="9239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0000"/>
                </a:solidFill>
              </a:rPr>
              <a:t>PROGRAMA SAS PARA ANÁLISE ESTATÍSTICA DE DADOS DE CONTAGEM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79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QUADRO DA ANÁLISE DE VARIÂNCIA PARA INTEIRAMENTE AO ACASO</a:t>
            </a:r>
          </a:p>
        </p:txBody>
      </p:sp>
      <p:graphicFrame>
        <p:nvGraphicFramePr>
          <p:cNvPr id="24698" name="Group 122"/>
          <p:cNvGraphicFramePr>
            <a:graphicFrameLocks noGrp="1"/>
          </p:cNvGraphicFramePr>
          <p:nvPr/>
        </p:nvGraphicFramePr>
        <p:xfrm>
          <a:off x="1331913" y="2205038"/>
          <a:ext cx="6769100" cy="3025776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C.V.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g.l.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S.Q.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Q.M.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RAÇÃO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RESÍDUO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43" name="Rectangle 121"/>
          <p:cNvSpPr>
            <a:spLocks noChangeArrowheads="1"/>
          </p:cNvSpPr>
          <p:nvPr/>
        </p:nvSpPr>
        <p:spPr bwMode="auto">
          <a:xfrm>
            <a:off x="0" y="4183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8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5666"/>
            <a:ext cx="7488832" cy="618666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80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39750" y="333375"/>
          <a:ext cx="7561263" cy="567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Imagem de bitmap" r:id="rId4" imgW="3809524" imgH="2857899" progId="PBrush">
                  <p:embed/>
                </p:oleObj>
              </mc:Choice>
              <mc:Fallback>
                <p:oleObj name="Imagem de bitmap" r:id="rId4" imgW="3809524" imgH="285789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3375"/>
                        <a:ext cx="7561263" cy="567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81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2656"/>
            <a:ext cx="4848188" cy="6167334"/>
          </a:xfrm>
          <a:prstGeom prst="rect">
            <a:avLst/>
          </a:prstGeom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348038" y="3357563"/>
            <a:ext cx="5394325" cy="7318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2000" b="1" i="1">
                <a:latin typeface="Times New Roman" pitchFamily="18" charset="0"/>
              </a:rPr>
              <a:t>PROGRAMA  SAS  PARA  ANÁLISE  DE DADOS  DE  CONTAGENS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82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39750" y="765175"/>
          <a:ext cx="8064500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Imagem de bitmap" r:id="rId4" imgW="5152381" imgH="3161905" progId="PBrush">
                  <p:embed/>
                </p:oleObj>
              </mc:Choice>
              <mc:Fallback>
                <p:oleObj name="Imagem de bitmap" r:id="rId4" imgW="5152381" imgH="3161905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8064500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83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23850" y="765175"/>
          <a:ext cx="8640763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Imagem de bitmap" r:id="rId4" imgW="5191850" imgH="2857899" progId="PBrush">
                  <p:embed/>
                </p:oleObj>
              </mc:Choice>
              <mc:Fallback>
                <p:oleObj name="Imagem de bitmap" r:id="rId4" imgW="5191850" imgH="285789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65175"/>
                        <a:ext cx="8640763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84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1611313"/>
            <a:ext cx="8713787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Exemplo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85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Teste </a:t>
            </a:r>
            <a:r>
              <a:rPr lang="pt-BR" sz="4400"/>
              <a:t>G</a:t>
            </a:r>
            <a:r>
              <a:rPr lang="pt-BR" sz="4400" baseline="30000"/>
              <a:t>2</a:t>
            </a:r>
            <a:endParaRPr lang="pt-BR" sz="420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836613"/>
            <a:ext cx="914400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TITLE1'+---------------------------------------------+';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TITLE2'|     Estudo de Trilhas de </a:t>
            </a: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Interpretação   </a:t>
            </a: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|';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TITLE3'+-------------------- </a:t>
            </a: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2015-</a:t>
            </a: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------------------+';</a:t>
            </a:r>
          </a:p>
          <a:p>
            <a:pPr algn="l">
              <a:defRPr/>
            </a:pPr>
            <a:r>
              <a:rPr lang="pt-BR" sz="1050" b="1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pt-BR" sz="1050" b="1" dirty="0">
                <a:latin typeface="Times New Roman" pitchFamily="18" charset="0"/>
                <a:cs typeface="Times New Roman" pitchFamily="18" charset="0"/>
              </a:rPr>
              <a:t>A;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INPUT TRILHA $ SEXO $ RESPOSTA $ INDIV;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DATALINES;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A  F    RUIM       6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A  M  RUIM        7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A  F    MÉDIA    5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A  M  MÉDIA     2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A  F    BOA       16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A  M  BOA         5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B  F    RUIM     19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B  M  RUIM     10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B  F    MÉDIA    7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B  M  MÉDIA     0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B  F    BOA        5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B  M  BOA         1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;;;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ODS RTF FILE='C:\</a:t>
            </a: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Arquivos2014\Bioestatistica2014\QUIQUAD.RTF</a:t>
            </a: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';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ODS GRAPHICS ON;</a:t>
            </a:r>
          </a:p>
          <a:p>
            <a:pPr algn="l">
              <a:defRPr/>
            </a:pPr>
            <a:r>
              <a:rPr lang="pt-BR" sz="1050" b="1" dirty="0">
                <a:latin typeface="Times New Roman" pitchFamily="18" charset="0"/>
                <a:cs typeface="Times New Roman" pitchFamily="18" charset="0"/>
              </a:rPr>
              <a:t>PROC FREQ DATA=A;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WEIGHT INDIV;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TABLE TRILHA * RESPOSTA/CHISQ PLOTS=FREQPLOT(TYPE=DOT);</a:t>
            </a:r>
          </a:p>
          <a:p>
            <a:pPr algn="l">
              <a:defRPr/>
            </a:pPr>
            <a:r>
              <a:rPr lang="pt-BR" sz="1050" b="1" dirty="0">
                <a:latin typeface="Times New Roman" pitchFamily="18" charset="0"/>
                <a:cs typeface="Times New Roman" pitchFamily="18" charset="0"/>
              </a:rPr>
              <a:t>RUN;</a:t>
            </a:r>
          </a:p>
          <a:p>
            <a:pPr algn="l">
              <a:defRPr/>
            </a:pPr>
            <a:r>
              <a:rPr lang="pt-BR" sz="1050" b="1" dirty="0">
                <a:latin typeface="Times New Roman" pitchFamily="18" charset="0"/>
                <a:cs typeface="Times New Roman" pitchFamily="18" charset="0"/>
              </a:rPr>
              <a:t>PROC FREQ DATA=A;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WEIGHT INDIV;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TABLE TRILHA*SEXO/CHISQ PLOTS=FREQPLOT(TYPE=DOT);</a:t>
            </a:r>
          </a:p>
          <a:p>
            <a:pPr algn="l">
              <a:defRPr/>
            </a:pPr>
            <a:r>
              <a:rPr lang="pt-BR" sz="1050" b="1" dirty="0">
                <a:latin typeface="Times New Roman" pitchFamily="18" charset="0"/>
                <a:cs typeface="Times New Roman" pitchFamily="18" charset="0"/>
              </a:rPr>
              <a:t>RUN;</a:t>
            </a:r>
          </a:p>
          <a:p>
            <a:pPr algn="l">
              <a:defRPr/>
            </a:pPr>
            <a:r>
              <a:rPr lang="pt-BR" sz="1050" b="1" dirty="0">
                <a:latin typeface="Times New Roman" pitchFamily="18" charset="0"/>
                <a:cs typeface="Times New Roman" pitchFamily="18" charset="0"/>
              </a:rPr>
              <a:t>PROC FREQ DATA=A;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WEIGHT INDIV;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TABLE SEXO*RESPOSTA/CHISQ PLOTS=FREQPLOT(TYPE=DOT);</a:t>
            </a:r>
          </a:p>
          <a:p>
            <a:pPr algn="l">
              <a:defRPr/>
            </a:pPr>
            <a:r>
              <a:rPr lang="pt-BR" sz="1050" b="1" dirty="0">
                <a:latin typeface="Times New Roman" pitchFamily="18" charset="0"/>
                <a:cs typeface="Times New Roman" pitchFamily="18" charset="0"/>
              </a:rPr>
              <a:t>RUN;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ODS GRAPHICS OFF;</a:t>
            </a:r>
          </a:p>
          <a:p>
            <a:pPr algn="l">
              <a:defRPr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ODS RTF CLOSE;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86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Resultado Teste </a:t>
            </a:r>
            <a:r>
              <a:rPr lang="pt-BR" sz="4400"/>
              <a:t>G</a:t>
            </a:r>
            <a:r>
              <a:rPr lang="pt-BR" sz="4400" baseline="30000"/>
              <a:t>2</a:t>
            </a:r>
            <a:endParaRPr lang="pt-BR" sz="4200">
              <a:solidFill>
                <a:schemeClr val="tx2"/>
              </a:solidFill>
              <a:latin typeface="Garamond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71550" y="2060575"/>
          <a:ext cx="2797175" cy="2909316"/>
        </p:xfrm>
        <a:graphic>
          <a:graphicData uri="http://schemas.openxmlformats.org/drawingml/2006/table">
            <a:tbl>
              <a:tblPr/>
              <a:tblGrid>
                <a:gridCol w="73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Table of TRILHA by RESPOSTA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TRILHA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RESPOSTA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Frequency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Percent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Row Pct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 Pct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BOA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MÉDIA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RUIM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25.30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51.22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77.78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8.43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17.07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50.00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15.66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31.71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30.95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49.40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7.23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14.29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22.22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8.43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16.67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50.00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34.94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69.05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69.05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50.60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32.53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16.87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50.60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  <a:b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100.00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859338" y="2924175"/>
          <a:ext cx="3068955" cy="1349502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Statistic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DF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Value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Prob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Chi-Square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14.4186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Likelihood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Ratio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Chi-Square</a:t>
                      </a:r>
                      <a:endParaRPr lang="pt-BR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15.0657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0.0005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Mantel-Haenszel Chi-Square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14.1580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0.0002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Phi Coefficient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0.4168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Contingency Coefficient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0.3847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Cramer's V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0.4168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87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Mais resultados (Teste </a:t>
            </a:r>
            <a:r>
              <a:rPr lang="pt-BR" sz="4400"/>
              <a:t>G</a:t>
            </a:r>
            <a:r>
              <a:rPr lang="pt-BR" sz="4400" baseline="30000"/>
              <a:t>2</a:t>
            </a:r>
            <a:r>
              <a:rPr lang="pt-BR" sz="4200">
                <a:solidFill>
                  <a:schemeClr val="tx2"/>
                </a:solidFill>
                <a:latin typeface="Garamond" pitchFamily="18" charset="0"/>
              </a:rPr>
              <a:t>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55650" y="1844675"/>
          <a:ext cx="2264410" cy="2909316"/>
        </p:xfrm>
        <a:graphic>
          <a:graphicData uri="http://schemas.openxmlformats.org/drawingml/2006/table">
            <a:tbl>
              <a:tblPr/>
              <a:tblGrid>
                <a:gridCol w="73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Table of TRILHA by SEXO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TRILHA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SEXO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Frequency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Percent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Row Pct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 Pct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32.53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65.85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46.55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16.87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34.15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56.00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49.40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37.35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73.81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53.45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13.25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26.19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44.00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50.60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69.88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30.12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  <a:b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100.00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348038" y="1916113"/>
          <a:ext cx="3047365" cy="1542288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Statistic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DF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Value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Prob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Chi-Square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0.6239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0.4296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Likelihood Ratio Chi-Square</a:t>
                      </a:r>
                      <a:endParaRPr lang="pt-BR" sz="10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0.6249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0.4292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Continuity Adj. Chi-Square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0.3032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0.5819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Mantel-Haenszel Chi-Square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0.6164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0.4324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Phi Coefficient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-0.0867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Contingency Coefficient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0.0864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Cramer's V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-0.0867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88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27088" y="1125538"/>
          <a:ext cx="2708910" cy="2909316"/>
        </p:xfrm>
        <a:graphic>
          <a:graphicData uri="http://schemas.openxmlformats.org/drawingml/2006/table">
            <a:tbl>
              <a:tblPr/>
              <a:tblGrid>
                <a:gridCol w="73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Table of SEXO by RESPOSTA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SEXO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RESPOSTA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Frequency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Percent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Row Pct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 Pct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BOA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MÉDIA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RUIM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25.30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36.21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77.78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14.46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20.69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85.71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30.12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43.10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59.52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69.88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7.23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24.00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22.22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2.41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8.00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14.29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20.48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68.00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40.48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30.12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32.53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16.87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b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50.60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  <a:b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100.00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356100" y="2924175"/>
          <a:ext cx="3004185" cy="1349502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Statistic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DF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Value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Prob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Chi-Square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4.6079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0.0999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Likelihood Ratio Chi-Square</a:t>
                      </a:r>
                      <a:endParaRPr lang="pt-BR" sz="10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4.7938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0.0910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Mantel-Haenszel Chi-Square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2.9750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0.0846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Phi Coefficient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0.2356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Contingency Coefficient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0.2293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Cramer's V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0.2356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89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QUADRO DE ANÁLISE DE VARIÂNCIA PARA BLOCOS AO ACASO:</a:t>
            </a:r>
          </a:p>
        </p:txBody>
      </p:sp>
      <p:graphicFrame>
        <p:nvGraphicFramePr>
          <p:cNvPr id="22688" name="Group 160"/>
          <p:cNvGraphicFramePr>
            <a:graphicFrameLocks noGrp="1"/>
          </p:cNvGraphicFramePr>
          <p:nvPr/>
        </p:nvGraphicFramePr>
        <p:xfrm>
          <a:off x="971550" y="2060575"/>
          <a:ext cx="7272338" cy="3168651"/>
        </p:xfrm>
        <a:graphic>
          <a:graphicData uri="http://schemas.openxmlformats.org/drawingml/2006/table">
            <a:tbl>
              <a:tblPr/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C.V.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g.l.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S.Q.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Q.M.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PROLE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RAÇÃO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RESÍDUO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73" name="Rectangle 158"/>
          <p:cNvSpPr>
            <a:spLocks noChangeArrowheads="1"/>
          </p:cNvSpPr>
          <p:nvPr/>
        </p:nvSpPr>
        <p:spPr bwMode="auto">
          <a:xfrm>
            <a:off x="1187450" y="4325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27E7-A1FA-453E-9E90-E0FF5DE60FE8}" type="slidenum">
              <a:rPr lang="pt-BR" altLang="en-US" smtClean="0"/>
              <a:pPr>
                <a:defRPr/>
              </a:pPr>
              <a:t>9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analista de mercado fez um estudo com 286 consumidores perguntando a eles se compravam Coca-Cola Zero ou Pepsi Cola Zero ou ambas. Ele(a) deseja saber se existe relação entre o consumo dos dois refrigerantes. Se essa relação é positiva ou negativa. As duas marcas são competidoras? O que dizer para cada classe de renda?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90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9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Geral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94461"/>
              </p:ext>
            </p:extLst>
          </p:nvPr>
        </p:nvGraphicFramePr>
        <p:xfrm>
          <a:off x="457200" y="1556792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Pepsi Zero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Coca Zero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91</a:t>
            </a:fld>
            <a:endParaRPr lang="pt-BR" altLang="en-US"/>
          </a:p>
        </p:txBody>
      </p:sp>
      <p:sp>
        <p:nvSpPr>
          <p:cNvPr id="6" name="CaixaDeTexto 5"/>
          <p:cNvSpPr txBox="1"/>
          <p:nvPr/>
        </p:nvSpPr>
        <p:spPr>
          <a:xfrm>
            <a:off x="539552" y="321297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de Renda Alta</a:t>
            </a:r>
            <a:endParaRPr lang="pt-B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970926"/>
              </p:ext>
            </p:extLst>
          </p:nvPr>
        </p:nvGraphicFramePr>
        <p:xfrm>
          <a:off x="457200" y="3736415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Pepsi Zero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Coca Zero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8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 de Renda Baixa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73273"/>
              </p:ext>
            </p:extLst>
          </p:nvPr>
        </p:nvGraphicFramePr>
        <p:xfrm>
          <a:off x="457200" y="242088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Pepsi Zero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Coca Zero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FBE8-B907-4A56-BDDA-08930C931CE3}" type="slidenum">
              <a:rPr lang="pt-BR" altLang="en-US" smtClean="0"/>
              <a:pPr>
                <a:defRPr/>
              </a:pPr>
              <a:t>92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221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683568" y="1988840"/>
            <a:ext cx="68405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6000" b="1" i="1" dirty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ATÉ A PRÓXIMA SEMANA !!!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181F9-B80D-4197-8676-B3F5020DBB68}" type="slidenum">
              <a:rPr lang="pt-BR" altLang="en-US" smtClean="0"/>
              <a:pPr>
                <a:defRPr/>
              </a:pPr>
              <a:t>93</a:t>
            </a:fld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5496</TotalTime>
  <Words>4136</Words>
  <Application>Microsoft Office PowerPoint</Application>
  <PresentationFormat>Apresentação na tela (4:3)</PresentationFormat>
  <Paragraphs>975</Paragraphs>
  <Slides>93</Slides>
  <Notes>83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93</vt:i4>
      </vt:variant>
    </vt:vector>
  </HeadingPairs>
  <TitlesOfParts>
    <vt:vector size="109" baseType="lpstr">
      <vt:lpstr>Arial</vt:lpstr>
      <vt:lpstr>Batang</vt:lpstr>
      <vt:lpstr>Calibri</vt:lpstr>
      <vt:lpstr>Courier New</vt:lpstr>
      <vt:lpstr>Garamond</vt:lpstr>
      <vt:lpstr>Georgia</vt:lpstr>
      <vt:lpstr>Gungsuh</vt:lpstr>
      <vt:lpstr>SAS Monospace Bold</vt:lpstr>
      <vt:lpstr>Symbol</vt:lpstr>
      <vt:lpstr>Times New Roman</vt:lpstr>
      <vt:lpstr>Wingdings</vt:lpstr>
      <vt:lpstr>Rede</vt:lpstr>
      <vt:lpstr>Equação</vt:lpstr>
      <vt:lpstr>Equation</vt:lpstr>
      <vt:lpstr>Planilha</vt:lpstr>
      <vt:lpstr>Imagem de bitmap</vt:lpstr>
      <vt:lpstr>BIOSTATÍSTICA</vt:lpstr>
      <vt:lpstr>PREMISSAS PARA O USO</vt:lpstr>
      <vt:lpstr>EXEMPLO:</vt:lpstr>
      <vt:lpstr>Apresentação do PowerPoint</vt:lpstr>
      <vt:lpstr>Apresentação do PowerPoint</vt:lpstr>
      <vt:lpstr>Apresentação do PowerPoint</vt:lpstr>
      <vt:lpstr>Apresentação do PowerPoint</vt:lpstr>
      <vt:lpstr>QUADRO DA ANÁLISE DE VARIÂNCIA PARA INTEIRAMENTE AO ACASO</vt:lpstr>
      <vt:lpstr>QUADRO DE ANÁLISE DE VARIÂNCIA PARA BLOCOS AO ACASO:</vt:lpstr>
      <vt:lpstr>DELINEAMENTO EM BLOCOS AO ACASO:</vt:lpstr>
      <vt:lpstr>EXEMPLO:</vt:lpstr>
      <vt:lpstr>ANÁLISE ESTATÍSTICA:</vt:lpstr>
      <vt:lpstr>TESTE DE HIPÓTESE:</vt:lpstr>
      <vt:lpstr>EFICIÊNCIA RELATIVA (ER) (FISHER – 1947)</vt:lpstr>
      <vt:lpstr>Apresentação do PowerPoint</vt:lpstr>
      <vt:lpstr>Apresentação do PowerPoint</vt:lpstr>
      <vt:lpstr>EFICIÊNCIA RELATIVA (exemplo)</vt:lpstr>
      <vt:lpstr>Exercício</vt:lpstr>
      <vt:lpstr>Teste não paramétrico de Friedman</vt:lpstr>
      <vt:lpstr>Teste de Friedman.</vt:lpstr>
      <vt:lpstr>Cálculo do valor do teste de Friedman</vt:lpstr>
      <vt:lpstr>Teste de Friedman no SAS</vt:lpstr>
      <vt:lpstr>Hipnose (Lehmann, 1975)</vt:lpstr>
      <vt:lpstr>Programa SAS</vt:lpstr>
      <vt:lpstr>Teste de hipóteses</vt:lpstr>
      <vt:lpstr>Indivíduos usados como bloco</vt:lpstr>
      <vt:lpstr>Delineamento inteiramente casualisado</vt:lpstr>
      <vt:lpstr>Comparação entre os tratamentos</vt:lpstr>
      <vt:lpstr>Qual a solução?</vt:lpstr>
      <vt:lpstr>Aproximação pelo teste F</vt:lpstr>
      <vt:lpstr>Programa SAS</vt:lpstr>
      <vt:lpstr>Resultado I</vt:lpstr>
      <vt:lpstr>Resultado II</vt:lpstr>
      <vt:lpstr>Resultado III</vt:lpstr>
      <vt:lpstr>Exercício</vt:lpstr>
      <vt:lpstr>O PROC BOXPLOT</vt:lpstr>
      <vt:lpstr>Gráfico de Caixa</vt:lpstr>
      <vt:lpstr>Exercício</vt:lpstr>
      <vt:lpstr>BIOESTATÍSTICA</vt:lpstr>
      <vt:lpstr>Usado para análise de dados categóricos</vt:lpstr>
      <vt:lpstr>O TESTE χ2</vt:lpstr>
      <vt:lpstr>Karl Pearson </vt:lpstr>
      <vt:lpstr>Apresentação do PowerPoint</vt:lpstr>
      <vt:lpstr>Apresentação do PowerPoint</vt:lpstr>
      <vt:lpstr>TESTES DE AJUSTAMENTO</vt:lpstr>
      <vt:lpstr>EXEMPLO:</vt:lpstr>
      <vt:lpstr>Apresentação do PowerPoint</vt:lpstr>
      <vt:lpstr>Apresentação do PowerPoint</vt:lpstr>
      <vt:lpstr>SOLUÇÃO:</vt:lpstr>
      <vt:lpstr>Apresentação do PowerPoint</vt:lpstr>
      <vt:lpstr>Apresentação do PowerPoint</vt:lpstr>
      <vt:lpstr>Apresentação do PowerPoint</vt:lpstr>
      <vt:lpstr>Apresentação do PowerPoint</vt:lpstr>
      <vt:lpstr>Programa SAS</vt:lpstr>
      <vt:lpstr>Resultado do Programa</vt:lpstr>
      <vt:lpstr>Exercício</vt:lpstr>
      <vt:lpstr>Dados</vt:lpstr>
      <vt:lpstr>TABELAS DE CONTINGÊNCIA</vt:lpstr>
      <vt:lpstr>Apresentação do PowerPoint</vt:lpstr>
      <vt:lpstr>Programa SAS</vt:lpstr>
      <vt:lpstr>Resultado do Programa</vt:lpstr>
      <vt:lpstr>Apresentação do PowerPoint</vt:lpstr>
      <vt:lpstr>Apresentação do PowerPoint</vt:lpstr>
      <vt:lpstr>Apresentação do PowerPoint</vt:lpstr>
      <vt:lpstr>EXEMPLO:</vt:lpstr>
      <vt:lpstr>EXEMPLOS</vt:lpstr>
      <vt:lpstr>TABELAS DE CONTINGÊNCIA COM MAIOR NÚMERO DE CÉLULAS</vt:lpstr>
      <vt:lpstr>TESTE DE HIPÓTESE:</vt:lpstr>
      <vt:lpstr>A TABELA 2 X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TESTE G2</vt:lpstr>
      <vt:lpstr>Samuel Stanley Wilks </vt:lpstr>
      <vt:lpstr>VOLTAMOS AO TESTE G2</vt:lpstr>
      <vt:lpstr>TESTE G2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</vt:lpstr>
      <vt:lpstr>Geral</vt:lpstr>
      <vt:lpstr>Classe de Renda Baixa</vt:lpstr>
      <vt:lpstr>Apresentação do PowerPoint</vt:lpstr>
    </vt:vector>
  </TitlesOfParts>
  <Company>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BIOSTATÍSTICA</dc:title>
  <dc:creator>Hilton Thadeu Z. do Couto</dc:creator>
  <cp:lastModifiedBy>htzcouto</cp:lastModifiedBy>
  <cp:revision>432</cp:revision>
  <dcterms:created xsi:type="dcterms:W3CDTF">2002-05-18T12:00:22Z</dcterms:created>
  <dcterms:modified xsi:type="dcterms:W3CDTF">2022-07-10T13:48:36Z</dcterms:modified>
</cp:coreProperties>
</file>